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8" r:id="rId4"/>
    <p:sldId id="271" r:id="rId5"/>
    <p:sldId id="257" r:id="rId6"/>
    <p:sldId id="272" r:id="rId7"/>
    <p:sldId id="260" r:id="rId8"/>
    <p:sldId id="261" r:id="rId9"/>
    <p:sldId id="262" r:id="rId10"/>
    <p:sldId id="263" r:id="rId11"/>
    <p:sldId id="270" r:id="rId12"/>
    <p:sldId id="264" r:id="rId13"/>
    <p:sldId id="265" r:id="rId14"/>
    <p:sldId id="266" r:id="rId15"/>
    <p:sldId id="267" r:id="rId16"/>
    <p:sldId id="25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48C2-126C-4C7C-9AD6-0C2B8DA66596}" type="datetimeFigureOut">
              <a:rPr lang="en-GB" smtClean="0"/>
              <a:pPr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0BFB8-CC3E-462B-ADAC-AFE0EC0CDC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48C2-126C-4C7C-9AD6-0C2B8DA66596}" type="datetimeFigureOut">
              <a:rPr lang="en-GB" smtClean="0"/>
              <a:pPr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0BFB8-CC3E-462B-ADAC-AFE0EC0CDC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48C2-126C-4C7C-9AD6-0C2B8DA66596}" type="datetimeFigureOut">
              <a:rPr lang="en-GB" smtClean="0"/>
              <a:pPr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0BFB8-CC3E-462B-ADAC-AFE0EC0CDC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48C2-126C-4C7C-9AD6-0C2B8DA66596}" type="datetimeFigureOut">
              <a:rPr lang="en-GB" smtClean="0"/>
              <a:pPr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0BFB8-CC3E-462B-ADAC-AFE0EC0CDC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48C2-126C-4C7C-9AD6-0C2B8DA66596}" type="datetimeFigureOut">
              <a:rPr lang="en-GB" smtClean="0"/>
              <a:pPr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0BFB8-CC3E-462B-ADAC-AFE0EC0CDC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48C2-126C-4C7C-9AD6-0C2B8DA66596}" type="datetimeFigureOut">
              <a:rPr lang="en-GB" smtClean="0"/>
              <a:pPr/>
              <a:t>02/12/2021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0BFB8-CC3E-462B-ADAC-AFE0EC0CDC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48C2-126C-4C7C-9AD6-0C2B8DA66596}" type="datetimeFigureOut">
              <a:rPr lang="en-GB" smtClean="0"/>
              <a:pPr/>
              <a:t>02/12/2021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0BFB8-CC3E-462B-ADAC-AFE0EC0CDC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48C2-126C-4C7C-9AD6-0C2B8DA66596}" type="datetimeFigureOut">
              <a:rPr lang="en-GB" smtClean="0"/>
              <a:pPr/>
              <a:t>02/12/2021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0BFB8-CC3E-462B-ADAC-AFE0EC0CDC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48C2-126C-4C7C-9AD6-0C2B8DA66596}" type="datetimeFigureOut">
              <a:rPr lang="en-GB" smtClean="0"/>
              <a:pPr/>
              <a:t>02/12/2021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0BFB8-CC3E-462B-ADAC-AFE0EC0CDC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48C2-126C-4C7C-9AD6-0C2B8DA66596}" type="datetimeFigureOut">
              <a:rPr lang="en-GB" smtClean="0"/>
              <a:pPr/>
              <a:t>02/12/2021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0BFB8-CC3E-462B-ADAC-AFE0EC0CDC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48C2-126C-4C7C-9AD6-0C2B8DA66596}" type="datetimeFigureOut">
              <a:rPr lang="en-GB" smtClean="0"/>
              <a:pPr/>
              <a:t>02/12/2021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0BFB8-CC3E-462B-ADAC-AFE0EC0CDC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548C2-126C-4C7C-9AD6-0C2B8DA66596}" type="datetimeFigureOut">
              <a:rPr lang="en-GB" smtClean="0"/>
              <a:pPr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0BFB8-CC3E-462B-ADAC-AFE0EC0CDC8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Emocionalna</a:t>
            </a:r>
            <a:r>
              <a:rPr lang="en-GB" dirty="0" smtClean="0"/>
              <a:t> </a:t>
            </a:r>
            <a:r>
              <a:rPr lang="en-GB" dirty="0" err="1" smtClean="0"/>
              <a:t>regulacija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afektivna</a:t>
            </a:r>
            <a:r>
              <a:rPr lang="en-GB" dirty="0" smtClean="0"/>
              <a:t> </a:t>
            </a:r>
            <a:r>
              <a:rPr lang="en-GB" dirty="0" err="1" smtClean="0"/>
              <a:t>vezanost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Emocionalni</a:t>
            </a:r>
            <a:r>
              <a:rPr lang="en-GB" dirty="0" smtClean="0"/>
              <a:t> </a:t>
            </a:r>
            <a:r>
              <a:rPr lang="en-GB" dirty="0" err="1" smtClean="0"/>
              <a:t>razvoj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emocionalno</a:t>
            </a:r>
            <a:r>
              <a:rPr lang="en-GB" dirty="0"/>
              <a:t> </a:t>
            </a:r>
            <a:r>
              <a:rPr lang="en-GB" dirty="0" err="1"/>
              <a:t>zdravlje</a:t>
            </a:r>
            <a:r>
              <a:rPr lang="en-GB" dirty="0"/>
              <a:t> </a:t>
            </a:r>
            <a:r>
              <a:rPr lang="en-GB" dirty="0" smtClean="0"/>
              <a:t>je </a:t>
            </a:r>
            <a:r>
              <a:rPr lang="en-GB" dirty="0" err="1" smtClean="0"/>
              <a:t>osnova</a:t>
            </a:r>
            <a:r>
              <a:rPr lang="en-GB" dirty="0" smtClean="0"/>
              <a:t> </a:t>
            </a:r>
            <a:r>
              <a:rPr lang="en-GB" dirty="0" err="1" smtClean="0"/>
              <a:t>daljeg</a:t>
            </a:r>
            <a:r>
              <a:rPr lang="en-GB" dirty="0" smtClean="0"/>
              <a:t> </a:t>
            </a:r>
            <a:r>
              <a:rPr lang="en-GB" dirty="0" err="1" smtClean="0"/>
              <a:t>psihološkog</a:t>
            </a:r>
            <a:r>
              <a:rPr lang="en-GB" dirty="0" smtClean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socijalnog</a:t>
            </a:r>
            <a:r>
              <a:rPr lang="en-GB" dirty="0"/>
              <a:t> </a:t>
            </a:r>
            <a:r>
              <a:rPr lang="en-GB" dirty="0" err="1"/>
              <a:t>razvoja</a:t>
            </a:r>
            <a:r>
              <a:rPr lang="en-GB" dirty="0"/>
              <a:t> </a:t>
            </a:r>
            <a:r>
              <a:rPr lang="en-GB" dirty="0" err="1" smtClean="0"/>
              <a:t>deteta</a:t>
            </a:r>
            <a:r>
              <a:rPr lang="en-GB" dirty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 descr="C:\Users\AS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8640960" cy="6669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Sposobnost</a:t>
            </a:r>
            <a:r>
              <a:rPr lang="en-GB" dirty="0" smtClean="0"/>
              <a:t> </a:t>
            </a:r>
            <a:r>
              <a:rPr lang="en-GB" dirty="0" err="1" smtClean="0"/>
              <a:t>regulacije</a:t>
            </a:r>
            <a:r>
              <a:rPr lang="en-GB" dirty="0" smtClean="0"/>
              <a:t> </a:t>
            </a:r>
            <a:r>
              <a:rPr lang="en-GB" dirty="0" err="1" smtClean="0"/>
              <a:t>emocija</a:t>
            </a:r>
            <a:r>
              <a:rPr lang="en-GB" dirty="0" smtClean="0"/>
              <a:t> je </a:t>
            </a:r>
            <a:r>
              <a:rPr lang="en-GB" dirty="0" err="1" smtClean="0"/>
              <a:t>razvojno</a:t>
            </a:r>
            <a:r>
              <a:rPr lang="en-GB" dirty="0" smtClean="0"/>
              <a:t> </a:t>
            </a:r>
            <a:r>
              <a:rPr lang="en-GB" dirty="0" err="1" smtClean="0"/>
              <a:t>dostignuće</a:t>
            </a:r>
            <a:r>
              <a:rPr lang="en-GB" dirty="0" smtClean="0"/>
              <a:t>! </a:t>
            </a:r>
            <a:r>
              <a:rPr lang="en-GB" dirty="0" err="1" smtClean="0"/>
              <a:t>Uči</a:t>
            </a:r>
            <a:r>
              <a:rPr lang="en-GB" dirty="0" smtClean="0"/>
              <a:t> se, </a:t>
            </a:r>
            <a:r>
              <a:rPr lang="en-GB" dirty="0" err="1" smtClean="0"/>
              <a:t>razvija</a:t>
            </a:r>
            <a:r>
              <a:rPr lang="en-GB" dirty="0" smtClean="0"/>
              <a:t> se.</a:t>
            </a:r>
          </a:p>
          <a:p>
            <a:r>
              <a:rPr lang="en-GB" dirty="0" err="1" smtClean="0"/>
              <a:t>regulacija</a:t>
            </a:r>
            <a:r>
              <a:rPr lang="en-GB" dirty="0" smtClean="0"/>
              <a:t> </a:t>
            </a:r>
            <a:r>
              <a:rPr lang="en-GB" dirty="0" err="1" smtClean="0"/>
              <a:t>emocija</a:t>
            </a:r>
            <a:r>
              <a:rPr lang="en-GB" dirty="0" smtClean="0"/>
              <a:t> </a:t>
            </a:r>
            <a:r>
              <a:rPr lang="en-GB" dirty="0" err="1" smtClean="0"/>
              <a:t>igra</a:t>
            </a:r>
            <a:r>
              <a:rPr lang="en-GB" dirty="0" smtClean="0"/>
              <a:t> </a:t>
            </a:r>
            <a:r>
              <a:rPr lang="en-GB" dirty="0" err="1" smtClean="0"/>
              <a:t>važnu</a:t>
            </a:r>
            <a:r>
              <a:rPr lang="en-GB" dirty="0" smtClean="0"/>
              <a:t> </a:t>
            </a:r>
            <a:r>
              <a:rPr lang="en-GB" dirty="0" err="1" smtClean="0"/>
              <a:t>ulogu</a:t>
            </a:r>
            <a:r>
              <a:rPr lang="en-GB" dirty="0" smtClean="0"/>
              <a:t> u </a:t>
            </a:r>
            <a:r>
              <a:rPr lang="en-GB" dirty="0" err="1" smtClean="0"/>
              <a:t>oblikovanju</a:t>
            </a:r>
            <a:r>
              <a:rPr lang="en-GB" dirty="0" smtClean="0"/>
              <a:t> ne </a:t>
            </a:r>
            <a:r>
              <a:rPr lang="en-GB" dirty="0" err="1" smtClean="0"/>
              <a:t>samo</a:t>
            </a:r>
            <a:r>
              <a:rPr lang="en-GB" dirty="0" smtClean="0"/>
              <a:t> </a:t>
            </a:r>
            <a:r>
              <a:rPr lang="en-GB" dirty="0" err="1" smtClean="0"/>
              <a:t>trenutnih</a:t>
            </a:r>
            <a:r>
              <a:rPr lang="en-GB" dirty="0" smtClean="0"/>
              <a:t> </a:t>
            </a:r>
            <a:r>
              <a:rPr lang="en-GB" dirty="0" err="1" smtClean="0"/>
              <a:t>emocionalnih</a:t>
            </a:r>
            <a:r>
              <a:rPr lang="en-GB" dirty="0" smtClean="0"/>
              <a:t> </a:t>
            </a:r>
            <a:r>
              <a:rPr lang="en-GB" dirty="0" err="1" smtClean="0"/>
              <a:t>iskustava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ponašanja</a:t>
            </a:r>
            <a:r>
              <a:rPr lang="en-GB" dirty="0" smtClean="0"/>
              <a:t>, </a:t>
            </a:r>
            <a:r>
              <a:rPr lang="en-GB" u="sng" dirty="0" err="1" smtClean="0"/>
              <a:t>nego</a:t>
            </a:r>
            <a:r>
              <a:rPr lang="en-GB" u="sng" dirty="0" smtClean="0"/>
              <a:t> </a:t>
            </a:r>
            <a:r>
              <a:rPr lang="en-GB" u="sng" dirty="0" err="1" smtClean="0"/>
              <a:t>i</a:t>
            </a:r>
            <a:r>
              <a:rPr lang="en-GB" u="sng" dirty="0" smtClean="0"/>
              <a:t> </a:t>
            </a:r>
            <a:r>
              <a:rPr lang="en-GB" u="sng" dirty="0" err="1" smtClean="0"/>
              <a:t>širih</a:t>
            </a:r>
            <a:r>
              <a:rPr lang="en-GB" u="sng" dirty="0" smtClean="0"/>
              <a:t> </a:t>
            </a:r>
            <a:r>
              <a:rPr lang="en-GB" u="sng" dirty="0" err="1" smtClean="0"/>
              <a:t>i</a:t>
            </a:r>
            <a:r>
              <a:rPr lang="en-GB" u="sng" dirty="0" smtClean="0"/>
              <a:t> </a:t>
            </a:r>
            <a:r>
              <a:rPr lang="en-GB" u="sng" dirty="0" err="1" smtClean="0"/>
              <a:t>trajnijih</a:t>
            </a:r>
            <a:r>
              <a:rPr lang="en-GB" u="sng" dirty="0" smtClean="0"/>
              <a:t> </a:t>
            </a:r>
            <a:r>
              <a:rPr lang="en-GB" u="sng" dirty="0" err="1" smtClean="0"/>
              <a:t>odlika</a:t>
            </a:r>
            <a:r>
              <a:rPr lang="en-GB" u="sng" dirty="0" smtClean="0"/>
              <a:t> </a:t>
            </a:r>
            <a:r>
              <a:rPr lang="en-GB" u="sng" dirty="0" err="1" smtClean="0"/>
              <a:t>psihološkog</a:t>
            </a:r>
            <a:r>
              <a:rPr lang="en-GB" u="sng" dirty="0" smtClean="0"/>
              <a:t> </a:t>
            </a:r>
            <a:r>
              <a:rPr lang="en-GB" u="sng" dirty="0" err="1" smtClean="0"/>
              <a:t>funkcionisanja</a:t>
            </a:r>
            <a:r>
              <a:rPr lang="en-GB" u="sng" dirty="0" smtClean="0"/>
              <a:t> </a:t>
            </a:r>
            <a:r>
              <a:rPr lang="en-GB" u="sng" dirty="0" err="1" smtClean="0"/>
              <a:t>kao</a:t>
            </a:r>
            <a:r>
              <a:rPr lang="en-GB" u="sng" dirty="0" smtClean="0"/>
              <a:t> </a:t>
            </a:r>
            <a:r>
              <a:rPr lang="en-GB" u="sng" dirty="0" err="1" smtClean="0"/>
              <a:t>što</a:t>
            </a:r>
            <a:r>
              <a:rPr lang="en-GB" u="sng" dirty="0" smtClean="0"/>
              <a:t> je </a:t>
            </a:r>
            <a:r>
              <a:rPr lang="en-GB" u="sng" dirty="0" err="1" smtClean="0"/>
              <a:t>socijalno</a:t>
            </a:r>
            <a:r>
              <a:rPr lang="en-GB" u="sng" dirty="0" smtClean="0"/>
              <a:t> </a:t>
            </a:r>
            <a:r>
              <a:rPr lang="en-GB" u="sng" dirty="0" err="1" smtClean="0"/>
              <a:t>funkcionisanje</a:t>
            </a:r>
            <a:r>
              <a:rPr lang="en-GB" dirty="0" smtClean="0"/>
              <a:t> (</a:t>
            </a:r>
            <a:r>
              <a:rPr lang="en-GB" dirty="0" err="1" smtClean="0"/>
              <a:t>prema</a:t>
            </a:r>
            <a:r>
              <a:rPr lang="en-GB" dirty="0" smtClean="0"/>
              <a:t> </a:t>
            </a:r>
            <a:r>
              <a:rPr lang="en-GB" dirty="0" err="1" smtClean="0"/>
              <a:t>Starc</a:t>
            </a:r>
            <a:r>
              <a:rPr lang="en-GB" dirty="0" smtClean="0"/>
              <a:t>, </a:t>
            </a:r>
            <a:r>
              <a:rPr lang="en-GB" dirty="0" err="1" smtClean="0"/>
              <a:t>Obradović</a:t>
            </a:r>
            <a:r>
              <a:rPr lang="en-GB" dirty="0" smtClean="0"/>
              <a:t>, </a:t>
            </a:r>
            <a:r>
              <a:rPr lang="en-GB" dirty="0" err="1" smtClean="0"/>
              <a:t>Pleša</a:t>
            </a:r>
            <a:r>
              <a:rPr lang="en-GB" dirty="0" smtClean="0"/>
              <a:t>, </a:t>
            </a:r>
            <a:r>
              <a:rPr lang="en-GB" dirty="0" err="1" smtClean="0"/>
              <a:t>Profaca</a:t>
            </a:r>
            <a:r>
              <a:rPr lang="en-GB" dirty="0" smtClean="0"/>
              <a:t>, </a:t>
            </a:r>
            <a:r>
              <a:rPr lang="en-GB" dirty="0" err="1" smtClean="0"/>
              <a:t>Letica</a:t>
            </a:r>
            <a:r>
              <a:rPr lang="en-GB" dirty="0" smtClean="0"/>
              <a:t>, 2004)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 smtClean="0"/>
              <a:t>Dete</a:t>
            </a:r>
            <a:r>
              <a:rPr lang="en-GB" dirty="0" smtClean="0"/>
              <a:t> </a:t>
            </a:r>
            <a:r>
              <a:rPr lang="en-GB" dirty="0" err="1" smtClean="0"/>
              <a:t>plačem</a:t>
            </a:r>
            <a:r>
              <a:rPr lang="en-GB" dirty="0" smtClean="0"/>
              <a:t> </a:t>
            </a:r>
            <a:r>
              <a:rPr lang="en-GB" dirty="0" err="1" smtClean="0"/>
              <a:t>izražava</a:t>
            </a:r>
            <a:r>
              <a:rPr lang="en-GB" dirty="0" smtClean="0"/>
              <a:t> </a:t>
            </a:r>
            <a:r>
              <a:rPr lang="en-GB" dirty="0" err="1" smtClean="0"/>
              <a:t>potrebu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pomoću</a:t>
            </a:r>
            <a:r>
              <a:rPr lang="en-GB" dirty="0" smtClean="0"/>
              <a:t> </a:t>
            </a:r>
            <a:r>
              <a:rPr lang="en-GB" dirty="0" err="1" smtClean="0"/>
              <a:t>odrasle</a:t>
            </a:r>
            <a:r>
              <a:rPr lang="en-GB" dirty="0" smtClean="0"/>
              <a:t> </a:t>
            </a:r>
            <a:r>
              <a:rPr lang="en-GB" dirty="0" err="1" smtClean="0"/>
              <a:t>osobe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Roditelj</a:t>
            </a:r>
            <a:r>
              <a:rPr lang="en-GB" dirty="0" smtClean="0"/>
              <a:t> </a:t>
            </a:r>
            <a:r>
              <a:rPr lang="en-GB" dirty="0" err="1" smtClean="0"/>
              <a:t>igra</a:t>
            </a:r>
            <a:r>
              <a:rPr lang="en-GB" dirty="0" smtClean="0"/>
              <a:t> </a:t>
            </a:r>
            <a:r>
              <a:rPr lang="en-GB" dirty="0" err="1" smtClean="0"/>
              <a:t>značajnu</a:t>
            </a:r>
            <a:r>
              <a:rPr lang="en-GB" dirty="0" smtClean="0"/>
              <a:t> </a:t>
            </a:r>
            <a:r>
              <a:rPr lang="en-GB" dirty="0" err="1" smtClean="0"/>
              <a:t>ulogu</a:t>
            </a:r>
            <a:r>
              <a:rPr lang="en-GB" dirty="0" smtClean="0"/>
              <a:t> u tom </a:t>
            </a:r>
            <a:r>
              <a:rPr lang="en-GB" dirty="0" err="1" smtClean="0"/>
              <a:t>procesu</a:t>
            </a:r>
            <a:r>
              <a:rPr lang="en-GB" dirty="0" smtClean="0"/>
              <a:t> </a:t>
            </a:r>
            <a:r>
              <a:rPr lang="en-GB" dirty="0" err="1" smtClean="0"/>
              <a:t>prepoznavanja</a:t>
            </a:r>
            <a:r>
              <a:rPr lang="en-GB" dirty="0" smtClean="0"/>
              <a:t> </a:t>
            </a:r>
            <a:r>
              <a:rPr lang="en-GB" dirty="0" err="1" smtClean="0"/>
              <a:t>dečije</a:t>
            </a:r>
            <a:r>
              <a:rPr lang="en-GB" dirty="0" smtClean="0"/>
              <a:t> </a:t>
            </a:r>
            <a:r>
              <a:rPr lang="en-GB" dirty="0" err="1" smtClean="0"/>
              <a:t>potrebe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načinu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koji</a:t>
            </a:r>
            <a:r>
              <a:rPr lang="en-GB" dirty="0" smtClean="0"/>
              <a:t> </a:t>
            </a:r>
            <a:r>
              <a:rPr lang="en-GB" dirty="0" err="1" smtClean="0"/>
              <a:t>će</a:t>
            </a:r>
            <a:r>
              <a:rPr lang="en-GB" dirty="0" smtClean="0"/>
              <a:t> </a:t>
            </a:r>
            <a:r>
              <a:rPr lang="en-GB" dirty="0" err="1" smtClean="0"/>
              <a:t>razumeti</a:t>
            </a:r>
            <a:r>
              <a:rPr lang="en-GB" dirty="0" smtClean="0"/>
              <a:t> </a:t>
            </a:r>
            <a:r>
              <a:rPr lang="en-GB" dirty="0" err="1" smtClean="0"/>
              <a:t>detetov</a:t>
            </a:r>
            <a:r>
              <a:rPr lang="en-GB" dirty="0" smtClean="0"/>
              <a:t> </a:t>
            </a:r>
            <a:r>
              <a:rPr lang="en-GB" dirty="0" err="1" smtClean="0"/>
              <a:t>plač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Neka</a:t>
            </a:r>
            <a:r>
              <a:rPr lang="en-GB" dirty="0" smtClean="0"/>
              <a:t> </a:t>
            </a:r>
            <a:r>
              <a:rPr lang="en-GB" dirty="0" err="1" smtClean="0"/>
              <a:t>deca</a:t>
            </a:r>
            <a:r>
              <a:rPr lang="en-GB" dirty="0" smtClean="0"/>
              <a:t> se </a:t>
            </a:r>
            <a:r>
              <a:rPr lang="en-GB" dirty="0" err="1" smtClean="0"/>
              <a:t>mogu</a:t>
            </a:r>
            <a:r>
              <a:rPr lang="en-GB" dirty="0" smtClean="0"/>
              <a:t> </a:t>
            </a:r>
            <a:r>
              <a:rPr lang="en-GB" dirty="0" err="1" smtClean="0"/>
              <a:t>lakše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brže</a:t>
            </a:r>
            <a:r>
              <a:rPr lang="en-GB" dirty="0" smtClean="0"/>
              <a:t> </a:t>
            </a:r>
            <a:r>
              <a:rPr lang="en-GB" dirty="0" err="1" smtClean="0"/>
              <a:t>umiriti</a:t>
            </a:r>
            <a:r>
              <a:rPr lang="en-GB" dirty="0" smtClean="0"/>
              <a:t>, </a:t>
            </a:r>
            <a:r>
              <a:rPr lang="en-GB" dirty="0" err="1" smtClean="0"/>
              <a:t>dok</a:t>
            </a:r>
            <a:r>
              <a:rPr lang="en-GB" dirty="0" smtClean="0"/>
              <a:t> je </a:t>
            </a:r>
            <a:r>
              <a:rPr lang="en-GB" dirty="0" err="1" smtClean="0"/>
              <a:t>nekoj</a:t>
            </a:r>
            <a:r>
              <a:rPr lang="en-GB" dirty="0" smtClean="0"/>
              <a:t> </a:t>
            </a:r>
            <a:r>
              <a:rPr lang="en-GB" dirty="0" err="1" smtClean="0"/>
              <a:t>potrebno</a:t>
            </a:r>
            <a:r>
              <a:rPr lang="en-GB" dirty="0" smtClean="0"/>
              <a:t> </a:t>
            </a:r>
            <a:r>
              <a:rPr lang="en-GB" dirty="0" err="1" smtClean="0"/>
              <a:t>duže</a:t>
            </a:r>
            <a:r>
              <a:rPr lang="en-GB" dirty="0" smtClean="0"/>
              <a:t>. To </a:t>
            </a:r>
            <a:r>
              <a:rPr lang="en-GB" dirty="0" err="1" smtClean="0"/>
              <a:t>govori</a:t>
            </a:r>
            <a:r>
              <a:rPr lang="en-GB" dirty="0" smtClean="0"/>
              <a:t> o </a:t>
            </a:r>
            <a:r>
              <a:rPr lang="en-GB" u="sng" dirty="0" err="1" smtClean="0"/>
              <a:t>individualnim</a:t>
            </a:r>
            <a:r>
              <a:rPr lang="en-GB" u="sng" dirty="0" smtClean="0"/>
              <a:t> </a:t>
            </a:r>
            <a:r>
              <a:rPr lang="en-GB" u="sng" dirty="0" err="1" smtClean="0"/>
              <a:t>razlikama</a:t>
            </a:r>
            <a:r>
              <a:rPr lang="en-GB" u="sng" dirty="0" smtClean="0"/>
              <a:t> u </a:t>
            </a:r>
            <a:r>
              <a:rPr lang="en-GB" u="sng" dirty="0" err="1" smtClean="0"/>
              <a:t>sposobnosti</a:t>
            </a:r>
            <a:r>
              <a:rPr lang="en-GB" u="sng" dirty="0" smtClean="0"/>
              <a:t> </a:t>
            </a:r>
            <a:r>
              <a:rPr lang="en-GB" u="sng" dirty="0" err="1" smtClean="0"/>
              <a:t>da</a:t>
            </a:r>
            <a:r>
              <a:rPr lang="en-GB" u="sng" dirty="0" smtClean="0"/>
              <a:t> se </a:t>
            </a:r>
            <a:r>
              <a:rPr lang="en-GB" u="sng" dirty="0" err="1" smtClean="0"/>
              <a:t>postigne</a:t>
            </a:r>
            <a:r>
              <a:rPr lang="en-GB" u="sng" dirty="0" smtClean="0"/>
              <a:t> </a:t>
            </a:r>
            <a:r>
              <a:rPr lang="en-GB" u="sng" dirty="0" err="1" smtClean="0"/>
              <a:t>samoregulacija</a:t>
            </a:r>
            <a:r>
              <a:rPr lang="en-GB" dirty="0" smtClean="0"/>
              <a:t>.</a:t>
            </a:r>
          </a:p>
          <a:p>
            <a:r>
              <a:rPr lang="en-GB" dirty="0" smtClean="0"/>
              <a:t>Ono </a:t>
            </a:r>
            <a:r>
              <a:rPr lang="en-GB" dirty="0" err="1" smtClean="0"/>
              <a:t>što</a:t>
            </a:r>
            <a:r>
              <a:rPr lang="en-GB" dirty="0" smtClean="0"/>
              <a:t> </a:t>
            </a:r>
            <a:r>
              <a:rPr lang="en-GB" dirty="0" err="1" smtClean="0"/>
              <a:t>potpomaže</a:t>
            </a:r>
            <a:r>
              <a:rPr lang="en-GB" dirty="0" smtClean="0"/>
              <a:t> </a:t>
            </a:r>
            <a:r>
              <a:rPr lang="en-GB" dirty="0" err="1" smtClean="0"/>
              <a:t>emoc</a:t>
            </a:r>
            <a:r>
              <a:rPr lang="en-GB" dirty="0" smtClean="0"/>
              <a:t>. </a:t>
            </a:r>
            <a:r>
              <a:rPr lang="en-GB" dirty="0" err="1" smtClean="0"/>
              <a:t>regulaciju</a:t>
            </a:r>
            <a:r>
              <a:rPr lang="en-GB" dirty="0" smtClean="0"/>
              <a:t> je </a:t>
            </a:r>
            <a:r>
              <a:rPr lang="en-GB" u="sng" dirty="0" err="1" smtClean="0"/>
              <a:t>razvoj</a:t>
            </a:r>
            <a:r>
              <a:rPr lang="en-GB" u="sng" dirty="0" smtClean="0"/>
              <a:t> </a:t>
            </a:r>
            <a:r>
              <a:rPr lang="en-GB" u="sng" dirty="0" err="1" smtClean="0"/>
              <a:t>govora</a:t>
            </a:r>
            <a:r>
              <a:rPr lang="en-GB" u="sng" dirty="0" smtClean="0"/>
              <a:t> </a:t>
            </a:r>
            <a:r>
              <a:rPr lang="en-GB" u="sng" dirty="0" err="1" smtClean="0"/>
              <a:t>i</a:t>
            </a:r>
            <a:r>
              <a:rPr lang="en-GB" u="sng" dirty="0" smtClean="0"/>
              <a:t> </a:t>
            </a:r>
            <a:r>
              <a:rPr lang="en-GB" u="sng" dirty="0" err="1" smtClean="0"/>
              <a:t>komunikacija</a:t>
            </a:r>
            <a:r>
              <a:rPr lang="en-GB" u="sng" dirty="0" smtClean="0"/>
              <a:t>.</a:t>
            </a:r>
            <a:r>
              <a:rPr lang="en-GB" dirty="0" smtClean="0"/>
              <a:t> </a:t>
            </a:r>
            <a:r>
              <a:rPr lang="en-GB" dirty="0" err="1" smtClean="0"/>
              <a:t>Ovladavanje</a:t>
            </a:r>
            <a:r>
              <a:rPr lang="en-GB" dirty="0" smtClean="0"/>
              <a:t> </a:t>
            </a:r>
            <a:r>
              <a:rPr lang="en-GB" dirty="0" err="1" smtClean="0"/>
              <a:t>govorom</a:t>
            </a:r>
            <a:r>
              <a:rPr lang="en-GB" dirty="0" smtClean="0"/>
              <a:t> </a:t>
            </a:r>
            <a:r>
              <a:rPr lang="en-GB" dirty="0" err="1" smtClean="0"/>
              <a:t>pomaže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verbalizuju</a:t>
            </a:r>
            <a:r>
              <a:rPr lang="en-GB" dirty="0" smtClean="0"/>
              <a:t> </a:t>
            </a:r>
            <a:r>
              <a:rPr lang="en-GB" dirty="0" err="1" smtClean="0"/>
              <a:t>osećanja</a:t>
            </a:r>
            <a:r>
              <a:rPr lang="en-GB" dirty="0" smtClean="0"/>
              <a:t>, </a:t>
            </a:r>
            <a:r>
              <a:rPr lang="en-GB" dirty="0" err="1" smtClean="0"/>
              <a:t>misli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aktivnosti</a:t>
            </a:r>
            <a:r>
              <a:rPr lang="en-GB" dirty="0" smtClean="0"/>
              <a:t>, </a:t>
            </a:r>
            <a:r>
              <a:rPr lang="en-GB" dirty="0" err="1" smtClean="0"/>
              <a:t>namere</a:t>
            </a:r>
            <a:r>
              <a:rPr lang="en-GB" dirty="0" smtClean="0"/>
              <a:t>, </a:t>
            </a:r>
            <a:r>
              <a:rPr lang="en-GB" dirty="0" err="1" smtClean="0"/>
              <a:t>želje</a:t>
            </a:r>
            <a:r>
              <a:rPr lang="en-GB" dirty="0" smtClean="0"/>
              <a:t>, </a:t>
            </a:r>
            <a:r>
              <a:rPr lang="en-GB" dirty="0" err="1" smtClean="0"/>
              <a:t>potrebe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Tri </a:t>
            </a:r>
            <a:r>
              <a:rPr lang="en-GB" dirty="0" err="1" smtClean="0"/>
              <a:t>procesa</a:t>
            </a:r>
            <a:r>
              <a:rPr lang="en-GB" dirty="0" smtClean="0"/>
              <a:t> </a:t>
            </a:r>
            <a:r>
              <a:rPr lang="en-GB" dirty="0" err="1" smtClean="0"/>
              <a:t>koji</a:t>
            </a:r>
            <a:r>
              <a:rPr lang="en-GB" dirty="0" smtClean="0"/>
              <a:t> </a:t>
            </a:r>
            <a:r>
              <a:rPr lang="en-GB" dirty="0" err="1" smtClean="0"/>
              <a:t>stoje</a:t>
            </a:r>
            <a:r>
              <a:rPr lang="en-GB" dirty="0" smtClean="0"/>
              <a:t> u </a:t>
            </a:r>
            <a:r>
              <a:rPr lang="en-GB" dirty="0" err="1" smtClean="0"/>
              <a:t>osnovi</a:t>
            </a:r>
            <a:r>
              <a:rPr lang="en-GB" dirty="0" smtClean="0"/>
              <a:t> </a:t>
            </a:r>
            <a:r>
              <a:rPr lang="en-GB" dirty="0" err="1" smtClean="0"/>
              <a:t>emoc.regulacije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Sazrevanje</a:t>
            </a:r>
            <a:r>
              <a:rPr lang="en-GB" dirty="0" smtClean="0"/>
              <a:t> </a:t>
            </a:r>
            <a:r>
              <a:rPr lang="en-GB" dirty="0" err="1" smtClean="0"/>
              <a:t>neurofiziološkog</a:t>
            </a:r>
            <a:r>
              <a:rPr lang="en-GB" dirty="0" smtClean="0"/>
              <a:t> </a:t>
            </a:r>
            <a:r>
              <a:rPr lang="en-GB" dirty="0" err="1" smtClean="0"/>
              <a:t>sistema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Temperament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razvojne</a:t>
            </a:r>
            <a:r>
              <a:rPr lang="en-GB" dirty="0" smtClean="0"/>
              <a:t> </a:t>
            </a:r>
            <a:r>
              <a:rPr lang="en-GB" dirty="0" err="1" smtClean="0"/>
              <a:t>karakteristike</a:t>
            </a:r>
            <a:r>
              <a:rPr lang="en-GB" dirty="0" smtClean="0"/>
              <a:t> (</a:t>
            </a:r>
            <a:r>
              <a:rPr lang="en-GB" dirty="0" err="1" smtClean="0"/>
              <a:t>razvoj</a:t>
            </a:r>
            <a:r>
              <a:rPr lang="en-GB" dirty="0" smtClean="0"/>
              <a:t> </a:t>
            </a:r>
            <a:r>
              <a:rPr lang="en-GB" dirty="0" err="1" smtClean="0"/>
              <a:t>govora</a:t>
            </a:r>
            <a:r>
              <a:rPr lang="en-GB" dirty="0" smtClean="0"/>
              <a:t>, </a:t>
            </a:r>
            <a:r>
              <a:rPr lang="en-GB" dirty="0" err="1" smtClean="0"/>
              <a:t>intelektualni</a:t>
            </a:r>
            <a:r>
              <a:rPr lang="en-GB" dirty="0" smtClean="0"/>
              <a:t> </a:t>
            </a:r>
            <a:r>
              <a:rPr lang="en-GB" dirty="0" err="1" smtClean="0"/>
              <a:t>razvoj</a:t>
            </a:r>
            <a:r>
              <a:rPr lang="en-GB" dirty="0" smtClean="0"/>
              <a:t>, </a:t>
            </a:r>
            <a:r>
              <a:rPr lang="en-GB" dirty="0" err="1" smtClean="0"/>
              <a:t>kvalitet</a:t>
            </a:r>
            <a:r>
              <a:rPr lang="en-GB" dirty="0" smtClean="0"/>
              <a:t> </a:t>
            </a:r>
            <a:r>
              <a:rPr lang="en-GB" dirty="0" err="1" smtClean="0"/>
              <a:t>pažnje</a:t>
            </a:r>
            <a:r>
              <a:rPr lang="en-GB" dirty="0" smtClean="0"/>
              <a:t>)</a:t>
            </a:r>
          </a:p>
          <a:p>
            <a:r>
              <a:rPr lang="en-GB" dirty="0" err="1" smtClean="0">
                <a:solidFill>
                  <a:srgbClr val="FF0000"/>
                </a:solidFill>
              </a:rPr>
              <a:t>Faktori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sredine</a:t>
            </a:r>
            <a:r>
              <a:rPr lang="en-GB" dirty="0" smtClean="0">
                <a:solidFill>
                  <a:srgbClr val="FF0000"/>
                </a:solidFill>
              </a:rPr>
              <a:t> ( </a:t>
            </a:r>
            <a:r>
              <a:rPr lang="en-GB" dirty="0" err="1" smtClean="0">
                <a:solidFill>
                  <a:srgbClr val="FF0000"/>
                </a:solidFill>
              </a:rPr>
              <a:t>roditelji</a:t>
            </a:r>
            <a:r>
              <a:rPr lang="en-GB" dirty="0" smtClean="0">
                <a:solidFill>
                  <a:srgbClr val="FF0000"/>
                </a:solidFill>
              </a:rPr>
              <a:t> , </a:t>
            </a:r>
            <a:r>
              <a:rPr lang="en-GB" dirty="0" err="1" smtClean="0">
                <a:solidFill>
                  <a:srgbClr val="FF0000"/>
                </a:solidFill>
              </a:rPr>
              <a:t>porodica</a:t>
            </a:r>
            <a:r>
              <a:rPr lang="en-GB" dirty="0" smtClean="0">
                <a:solidFill>
                  <a:srgbClr val="FF0000"/>
                </a:solidFill>
              </a:rPr>
              <a:t>), </a:t>
            </a:r>
            <a:r>
              <a:rPr lang="en-GB" dirty="0" err="1" smtClean="0">
                <a:solidFill>
                  <a:srgbClr val="FF0000"/>
                </a:solidFill>
              </a:rPr>
              <a:t>kako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komuniciraju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emocije</a:t>
            </a:r>
            <a:r>
              <a:rPr lang="en-GB" dirty="0" smtClean="0">
                <a:solidFill>
                  <a:srgbClr val="FF0000"/>
                </a:solidFill>
              </a:rPr>
              <a:t>, </a:t>
            </a:r>
            <a:r>
              <a:rPr lang="en-GB" dirty="0" err="1" smtClean="0">
                <a:solidFill>
                  <a:srgbClr val="FF0000"/>
                </a:solidFill>
              </a:rPr>
              <a:t>koliko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su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predvidljivi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za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dete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i</a:t>
            </a:r>
            <a:r>
              <a:rPr lang="en-GB" dirty="0" smtClean="0">
                <a:solidFill>
                  <a:srgbClr val="FF0000"/>
                </a:solidFill>
              </a:rPr>
              <a:t> sl.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Jasna</a:t>
            </a:r>
            <a:r>
              <a:rPr lang="en-GB" dirty="0" smtClean="0"/>
              <a:t> </a:t>
            </a:r>
            <a:r>
              <a:rPr lang="en-GB" dirty="0" err="1" smtClean="0"/>
              <a:t>pravila</a:t>
            </a:r>
            <a:r>
              <a:rPr lang="en-GB" dirty="0" smtClean="0"/>
              <a:t>, </a:t>
            </a:r>
            <a:r>
              <a:rPr lang="en-GB" dirty="0" err="1" smtClean="0"/>
              <a:t>predvidljive</a:t>
            </a:r>
            <a:r>
              <a:rPr lang="en-GB" dirty="0" smtClean="0"/>
              <a:t> </a:t>
            </a:r>
            <a:r>
              <a:rPr lang="en-GB" dirty="0" err="1" smtClean="0"/>
              <a:t>rutine</a:t>
            </a:r>
            <a:r>
              <a:rPr lang="en-GB" dirty="0" smtClean="0"/>
              <a:t> (</a:t>
            </a:r>
            <a:r>
              <a:rPr lang="en-GB" dirty="0" err="1" smtClean="0"/>
              <a:t>osećanej</a:t>
            </a:r>
            <a:r>
              <a:rPr lang="en-GB" dirty="0" smtClean="0"/>
              <a:t> </a:t>
            </a:r>
            <a:r>
              <a:rPr lang="en-GB" dirty="0" err="1" smtClean="0"/>
              <a:t>sigurnosti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stabilnosti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Strpljenje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prihvatanje</a:t>
            </a:r>
            <a:r>
              <a:rPr lang="en-GB" dirty="0" smtClean="0"/>
              <a:t> </a:t>
            </a:r>
            <a:r>
              <a:rPr lang="en-GB" dirty="0" err="1" smtClean="0"/>
              <a:t>emocionalnog</a:t>
            </a:r>
            <a:r>
              <a:rPr lang="en-GB" dirty="0" smtClean="0"/>
              <a:t> </a:t>
            </a:r>
            <a:r>
              <a:rPr lang="en-GB" dirty="0" err="1" smtClean="0"/>
              <a:t>reagovanja</a:t>
            </a:r>
            <a:endParaRPr lang="en-GB" dirty="0" smtClean="0"/>
          </a:p>
          <a:p>
            <a:r>
              <a:rPr lang="en-GB" dirty="0" err="1" smtClean="0"/>
              <a:t>Roditeljska</a:t>
            </a:r>
            <a:r>
              <a:rPr lang="en-GB" dirty="0" smtClean="0"/>
              <a:t> </a:t>
            </a:r>
            <a:r>
              <a:rPr lang="en-GB" dirty="0" err="1" smtClean="0"/>
              <a:t>sposobnost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veštine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verbalizuju</a:t>
            </a:r>
            <a:r>
              <a:rPr lang="en-GB" dirty="0" smtClean="0"/>
              <a:t> </a:t>
            </a:r>
            <a:r>
              <a:rPr lang="en-GB" dirty="0" err="1" smtClean="0"/>
              <a:t>svoje</a:t>
            </a:r>
            <a:r>
              <a:rPr lang="en-GB" dirty="0" smtClean="0"/>
              <a:t> </a:t>
            </a:r>
            <a:r>
              <a:rPr lang="en-GB" dirty="0" err="1" smtClean="0"/>
              <a:t>emocije</a:t>
            </a:r>
            <a:endParaRPr lang="en-GB" dirty="0" smtClean="0"/>
          </a:p>
          <a:p>
            <a:r>
              <a:rPr lang="en-GB" dirty="0" err="1" smtClean="0"/>
              <a:t>Podsticanje</a:t>
            </a:r>
            <a:r>
              <a:rPr lang="en-GB" dirty="0" smtClean="0"/>
              <a:t> </a:t>
            </a:r>
            <a:r>
              <a:rPr lang="en-GB" dirty="0" err="1" smtClean="0"/>
              <a:t>deteta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govori</a:t>
            </a:r>
            <a:r>
              <a:rPr lang="en-GB" dirty="0" smtClean="0"/>
              <a:t> o </a:t>
            </a:r>
            <a:r>
              <a:rPr lang="en-GB" dirty="0" err="1" smtClean="0"/>
              <a:t>svojim</a:t>
            </a:r>
            <a:r>
              <a:rPr lang="en-GB" dirty="0" smtClean="0"/>
              <a:t> </a:t>
            </a:r>
            <a:r>
              <a:rPr lang="en-GB" dirty="0" err="1" smtClean="0"/>
              <a:t>osećanjima</a:t>
            </a:r>
            <a:r>
              <a:rPr lang="en-GB" dirty="0" smtClean="0"/>
              <a:t> ( </a:t>
            </a:r>
            <a:r>
              <a:rPr lang="en-GB" dirty="0" err="1" smtClean="0"/>
              <a:t>bez</a:t>
            </a:r>
            <a:r>
              <a:rPr lang="en-GB" dirty="0" smtClean="0"/>
              <a:t> </a:t>
            </a:r>
            <a:r>
              <a:rPr lang="en-GB" dirty="0" err="1" smtClean="0"/>
              <a:t>prebrzog</a:t>
            </a:r>
            <a:r>
              <a:rPr lang="en-GB" dirty="0" smtClean="0"/>
              <a:t> </a:t>
            </a:r>
            <a:r>
              <a:rPr lang="en-GB" dirty="0" err="1" smtClean="0"/>
              <a:t>savetovanja</a:t>
            </a:r>
            <a:r>
              <a:rPr lang="en-GB" dirty="0" smtClean="0"/>
              <a:t>, </a:t>
            </a:r>
            <a:r>
              <a:rPr lang="en-GB" dirty="0" err="1" smtClean="0"/>
              <a:t>davanja</a:t>
            </a:r>
            <a:r>
              <a:rPr lang="en-GB" dirty="0" smtClean="0"/>
              <a:t> </a:t>
            </a:r>
            <a:r>
              <a:rPr lang="en-GB" dirty="0" err="1" smtClean="0"/>
              <a:t>uputstava</a:t>
            </a:r>
            <a:r>
              <a:rPr lang="en-GB" dirty="0" smtClean="0"/>
              <a:t>, </a:t>
            </a:r>
            <a:r>
              <a:rPr lang="en-GB" dirty="0" err="1" smtClean="0"/>
              <a:t>zabrane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pojedina</a:t>
            </a:r>
            <a:r>
              <a:rPr lang="en-GB" dirty="0" smtClean="0"/>
              <a:t> </a:t>
            </a:r>
            <a:r>
              <a:rPr lang="en-GB" dirty="0" err="1" smtClean="0"/>
              <a:t>osećanja</a:t>
            </a:r>
            <a:r>
              <a:rPr lang="en-GB" dirty="0" smtClean="0"/>
              <a:t>), </a:t>
            </a:r>
            <a:r>
              <a:rPr lang="en-GB" dirty="0" err="1" smtClean="0"/>
              <a:t>učiti</a:t>
            </a:r>
            <a:r>
              <a:rPr lang="en-GB" dirty="0" smtClean="0"/>
              <a:t> </a:t>
            </a:r>
            <a:r>
              <a:rPr lang="en-GB" dirty="0" err="1" smtClean="0"/>
              <a:t>ih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kontrolišu</a:t>
            </a:r>
            <a:r>
              <a:rPr lang="en-GB" dirty="0" smtClean="0"/>
              <a:t> </a:t>
            </a:r>
            <a:r>
              <a:rPr lang="en-GB" dirty="0" err="1" smtClean="0"/>
              <a:t>svoje</a:t>
            </a:r>
            <a:r>
              <a:rPr lang="en-GB" dirty="0" smtClean="0"/>
              <a:t> </a:t>
            </a:r>
            <a:r>
              <a:rPr lang="en-GB" dirty="0" err="1" smtClean="0"/>
              <a:t>ponašanje</a:t>
            </a:r>
            <a:r>
              <a:rPr lang="en-GB" dirty="0" smtClean="0"/>
              <a:t>, ne </a:t>
            </a:r>
            <a:r>
              <a:rPr lang="en-GB" dirty="0" err="1" smtClean="0"/>
              <a:t>osećanja</a:t>
            </a:r>
            <a:endParaRPr lang="en-GB" dirty="0" smtClean="0"/>
          </a:p>
          <a:p>
            <a:r>
              <a:rPr lang="en-GB" dirty="0" err="1" smtClean="0"/>
              <a:t>Modelovanje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Naučiti</a:t>
            </a:r>
            <a:r>
              <a:rPr lang="en-GB" dirty="0" smtClean="0"/>
              <a:t> </a:t>
            </a:r>
            <a:r>
              <a:rPr lang="en-GB" dirty="0" err="1" smtClean="0"/>
              <a:t>dete</a:t>
            </a:r>
            <a:r>
              <a:rPr lang="en-GB" dirty="0" smtClean="0"/>
              <a:t> </a:t>
            </a:r>
            <a:r>
              <a:rPr lang="en-GB" dirty="0" err="1" smtClean="0"/>
              <a:t>pozitivnom</a:t>
            </a:r>
            <a:r>
              <a:rPr lang="en-GB" dirty="0" smtClean="0"/>
              <a:t> </a:t>
            </a:r>
            <a:r>
              <a:rPr lang="en-GB" dirty="0" err="1" smtClean="0"/>
              <a:t>samogovoru</a:t>
            </a:r>
            <a:r>
              <a:rPr lang="en-GB" dirty="0" smtClean="0"/>
              <a:t> (</a:t>
            </a:r>
            <a:r>
              <a:rPr lang="en-GB" dirty="0" err="1" smtClean="0"/>
              <a:t>mogu</a:t>
            </a:r>
            <a:r>
              <a:rPr lang="en-GB" dirty="0" smtClean="0"/>
              <a:t> to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podnesem</a:t>
            </a:r>
            <a:r>
              <a:rPr lang="en-GB" dirty="0" smtClean="0"/>
              <a:t>, </a:t>
            </a:r>
            <a:r>
              <a:rPr lang="en-GB" dirty="0" err="1" smtClean="0"/>
              <a:t>mogu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se </a:t>
            </a:r>
            <a:r>
              <a:rPr lang="en-GB" dirty="0" err="1" smtClean="0"/>
              <a:t>smirim</a:t>
            </a:r>
            <a:r>
              <a:rPr lang="en-GB" dirty="0" smtClean="0"/>
              <a:t>, </a:t>
            </a:r>
          </a:p>
          <a:p>
            <a:r>
              <a:rPr lang="en-GB" dirty="0" err="1" smtClean="0"/>
              <a:t>Naučiti</a:t>
            </a:r>
            <a:r>
              <a:rPr lang="en-GB" dirty="0" smtClean="0"/>
              <a:t> </a:t>
            </a:r>
            <a:r>
              <a:rPr lang="en-GB" dirty="0" err="1" smtClean="0"/>
              <a:t>ih</a:t>
            </a:r>
            <a:r>
              <a:rPr lang="en-GB" dirty="0" smtClean="0"/>
              <a:t> </a:t>
            </a:r>
            <a:r>
              <a:rPr lang="en-GB" dirty="0" err="1" smtClean="0"/>
              <a:t>strategijama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pomažu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zadovolje</a:t>
            </a:r>
            <a:r>
              <a:rPr lang="en-GB" dirty="0" smtClean="0"/>
              <a:t> </a:t>
            </a:r>
            <a:r>
              <a:rPr lang="en-GB" dirty="0" err="1" smtClean="0"/>
              <a:t>svoje</a:t>
            </a:r>
            <a:r>
              <a:rPr lang="en-GB" dirty="0" smtClean="0"/>
              <a:t> </a:t>
            </a:r>
            <a:r>
              <a:rPr lang="en-GB" dirty="0" err="1" smtClean="0"/>
              <a:t>potrebe</a:t>
            </a:r>
            <a:r>
              <a:rPr lang="en-GB" dirty="0" smtClean="0"/>
              <a:t> (</a:t>
            </a:r>
            <a:r>
              <a:rPr lang="en-GB" dirty="0" err="1" smtClean="0"/>
              <a:t>identifikovati</a:t>
            </a:r>
            <a:r>
              <a:rPr lang="en-GB" dirty="0" smtClean="0"/>
              <a:t> </a:t>
            </a:r>
            <a:r>
              <a:rPr lang="en-GB" dirty="0" err="1" smtClean="0"/>
              <a:t>situaciju</a:t>
            </a:r>
            <a:r>
              <a:rPr lang="en-GB" dirty="0" smtClean="0"/>
              <a:t> </a:t>
            </a:r>
            <a:r>
              <a:rPr lang="en-GB" dirty="0" err="1" smtClean="0"/>
              <a:t>koja</a:t>
            </a:r>
            <a:r>
              <a:rPr lang="en-GB" dirty="0" smtClean="0"/>
              <a:t> </a:t>
            </a:r>
            <a:r>
              <a:rPr lang="en-GB" dirty="0" err="1" smtClean="0"/>
              <a:t>prethodi</a:t>
            </a:r>
            <a:r>
              <a:rPr lang="en-GB" dirty="0" smtClean="0"/>
              <a:t> </a:t>
            </a:r>
            <a:r>
              <a:rPr lang="en-GB" dirty="0" err="1" smtClean="0"/>
              <a:t>impulsivnom</a:t>
            </a:r>
            <a:r>
              <a:rPr lang="en-GB" dirty="0" smtClean="0"/>
              <a:t> </a:t>
            </a:r>
            <a:r>
              <a:rPr lang="en-GB" dirty="0" err="1" smtClean="0"/>
              <a:t>reagovanju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Tehnika</a:t>
            </a:r>
            <a:r>
              <a:rPr lang="en-GB" dirty="0" smtClean="0"/>
              <a:t> </a:t>
            </a:r>
            <a:r>
              <a:rPr lang="en-GB" dirty="0" err="1" smtClean="0"/>
              <a:t>kornjače</a:t>
            </a:r>
            <a:r>
              <a:rPr lang="en-GB" dirty="0" smtClean="0"/>
              <a:t>,....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Primeri</a:t>
            </a:r>
            <a:r>
              <a:rPr lang="en-GB" dirty="0" smtClean="0"/>
              <a:t> </a:t>
            </a:r>
            <a:r>
              <a:rPr lang="en-GB" dirty="0" err="1" smtClean="0"/>
              <a:t>iz</a:t>
            </a:r>
            <a:r>
              <a:rPr lang="en-GB" dirty="0" smtClean="0"/>
              <a:t> </a:t>
            </a:r>
            <a:r>
              <a:rPr lang="en-GB" dirty="0" err="1" smtClean="0"/>
              <a:t>vrtića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err="1" smtClean="0"/>
              <a:t>Dečije</a:t>
            </a:r>
            <a:r>
              <a:rPr lang="en-GB" dirty="0" smtClean="0"/>
              <a:t> </a:t>
            </a:r>
            <a:r>
              <a:rPr lang="en-GB" dirty="0" err="1"/>
              <a:t>emocije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vrlo</a:t>
            </a:r>
            <a:r>
              <a:rPr lang="en-GB" dirty="0"/>
              <a:t> </a:t>
            </a:r>
            <a:r>
              <a:rPr lang="en-GB" b="1" dirty="0" err="1"/>
              <a:t>snažne</a:t>
            </a:r>
            <a:r>
              <a:rPr lang="en-GB" dirty="0"/>
              <a:t>, one </a:t>
            </a:r>
            <a:r>
              <a:rPr lang="en-GB" dirty="0" err="1"/>
              <a:t>ga</a:t>
            </a:r>
            <a:r>
              <a:rPr lang="en-GB" dirty="0"/>
              <a:t> </a:t>
            </a:r>
            <a:r>
              <a:rPr lang="en-GB" dirty="0" err="1" smtClean="0"/>
              <a:t>preplavljuju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Dete</a:t>
            </a:r>
            <a:r>
              <a:rPr lang="en-GB" dirty="0" smtClean="0"/>
              <a:t> </a:t>
            </a:r>
            <a:r>
              <a:rPr lang="en-GB" dirty="0" err="1"/>
              <a:t>ih</a:t>
            </a:r>
            <a:r>
              <a:rPr lang="en-GB" dirty="0"/>
              <a:t> </a:t>
            </a:r>
            <a:r>
              <a:rPr lang="en-GB" dirty="0" err="1"/>
              <a:t>pokazuje</a:t>
            </a:r>
            <a:r>
              <a:rPr lang="en-GB" dirty="0"/>
              <a:t> </a:t>
            </a:r>
            <a:r>
              <a:rPr lang="en-GB" b="1" dirty="0" err="1"/>
              <a:t>spontano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 smtClean="0"/>
              <a:t>direktno</a:t>
            </a:r>
            <a:r>
              <a:rPr lang="en-GB" dirty="0" smtClean="0"/>
              <a:t>, </a:t>
            </a:r>
            <a:r>
              <a:rPr lang="en-GB" dirty="0" err="1" smtClean="0"/>
              <a:t>otvoreno</a:t>
            </a:r>
            <a:r>
              <a:rPr lang="en-GB" dirty="0" smtClean="0"/>
              <a:t>. </a:t>
            </a:r>
          </a:p>
          <a:p>
            <a:r>
              <a:rPr lang="en-GB" dirty="0" smtClean="0"/>
              <a:t>One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b="1" dirty="0" err="1"/>
              <a:t>kratkotrajne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endParaRPr lang="en-GB" dirty="0" smtClean="0"/>
          </a:p>
          <a:p>
            <a:r>
              <a:rPr lang="en-GB" b="1" dirty="0" err="1" smtClean="0"/>
              <a:t>brzo</a:t>
            </a:r>
            <a:r>
              <a:rPr lang="en-GB" b="1" dirty="0" smtClean="0"/>
              <a:t> </a:t>
            </a:r>
            <a:r>
              <a:rPr lang="en-GB" b="1" dirty="0"/>
              <a:t>se </a:t>
            </a:r>
            <a:r>
              <a:rPr lang="en-GB" b="1" dirty="0" err="1" smtClean="0"/>
              <a:t>smjenjuju</a:t>
            </a:r>
            <a:r>
              <a:rPr lang="en-GB" b="1" dirty="0"/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err="1"/>
              <a:t>Postoje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tipične</a:t>
            </a:r>
            <a:r>
              <a:rPr lang="en-GB" dirty="0"/>
              <a:t> </a:t>
            </a:r>
            <a:r>
              <a:rPr lang="en-GB" dirty="0" err="1"/>
              <a:t>razvojne</a:t>
            </a:r>
            <a:r>
              <a:rPr lang="en-GB" dirty="0"/>
              <a:t> faze u </a:t>
            </a:r>
            <a:r>
              <a:rPr lang="en-GB" dirty="0" err="1"/>
              <a:t>doživljavanju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izražavanju</a:t>
            </a:r>
            <a:r>
              <a:rPr lang="en-GB" dirty="0"/>
              <a:t> </a:t>
            </a:r>
            <a:r>
              <a:rPr lang="en-GB" dirty="0" err="1" smtClean="0"/>
              <a:t>emocija</a:t>
            </a:r>
            <a:r>
              <a:rPr lang="en-GB" dirty="0" smtClean="0"/>
              <a:t> (</a:t>
            </a:r>
            <a:r>
              <a:rPr lang="en-GB" dirty="0" err="1" smtClean="0"/>
              <a:t>Bridžes</a:t>
            </a:r>
            <a:r>
              <a:rPr lang="en-GB" dirty="0" smtClean="0"/>
              <a:t>).  </a:t>
            </a:r>
            <a:endParaRPr lang="en-GB" dirty="0" smtClean="0"/>
          </a:p>
          <a:p>
            <a:r>
              <a:rPr lang="en-GB" dirty="0" smtClean="0"/>
              <a:t>-</a:t>
            </a:r>
            <a:r>
              <a:rPr lang="en-GB" dirty="0" err="1" smtClean="0"/>
              <a:t>Razvojne</a:t>
            </a:r>
            <a:r>
              <a:rPr lang="en-GB" dirty="0" smtClean="0"/>
              <a:t> </a:t>
            </a:r>
            <a:r>
              <a:rPr lang="en-GB" dirty="0"/>
              <a:t>faze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 smtClean="0"/>
              <a:t>uslovljene</a:t>
            </a:r>
            <a:r>
              <a:rPr lang="en-GB" dirty="0" smtClean="0"/>
              <a:t> </a:t>
            </a:r>
            <a:r>
              <a:rPr lang="en-GB" dirty="0" smtClean="0"/>
              <a:t>a)</a:t>
            </a:r>
            <a:r>
              <a:rPr lang="en-GB" dirty="0" err="1" smtClean="0"/>
              <a:t>biološkim</a:t>
            </a:r>
            <a:r>
              <a:rPr lang="en-GB" dirty="0" smtClean="0"/>
              <a:t> </a:t>
            </a:r>
            <a:r>
              <a:rPr lang="en-GB" dirty="0" err="1" smtClean="0"/>
              <a:t>sazrevanjem</a:t>
            </a:r>
            <a:r>
              <a:rPr lang="en-GB" dirty="0"/>
              <a:t>, </a:t>
            </a:r>
            <a:r>
              <a:rPr lang="en-GB" dirty="0" smtClean="0"/>
              <a:t> b)</a:t>
            </a:r>
            <a:r>
              <a:rPr lang="en-GB" dirty="0" err="1" smtClean="0"/>
              <a:t>složenijim</a:t>
            </a:r>
            <a:r>
              <a:rPr lang="en-GB" dirty="0" smtClean="0"/>
              <a:t> </a:t>
            </a:r>
            <a:r>
              <a:rPr lang="en-GB" dirty="0" err="1"/>
              <a:t>situacijama</a:t>
            </a:r>
            <a:r>
              <a:rPr lang="en-GB" dirty="0"/>
              <a:t> u </a:t>
            </a:r>
            <a:r>
              <a:rPr lang="en-GB" dirty="0" err="1" smtClean="0"/>
              <a:t>detetovom</a:t>
            </a:r>
            <a:r>
              <a:rPr lang="en-GB" dirty="0" smtClean="0"/>
              <a:t> </a:t>
            </a:r>
            <a:r>
              <a:rPr lang="en-GB" dirty="0" err="1"/>
              <a:t>okruženju</a:t>
            </a:r>
            <a:r>
              <a:rPr lang="en-GB" dirty="0"/>
              <a:t>, </a:t>
            </a:r>
            <a:r>
              <a:rPr lang="en-GB" dirty="0" err="1"/>
              <a:t>kao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smtClean="0"/>
              <a:t>c)</a:t>
            </a:r>
            <a:r>
              <a:rPr lang="en-GB" dirty="0" err="1" smtClean="0"/>
              <a:t>sazrevanjem</a:t>
            </a:r>
            <a:r>
              <a:rPr lang="en-GB" dirty="0" smtClean="0"/>
              <a:t> </a:t>
            </a:r>
            <a:r>
              <a:rPr lang="en-GB" dirty="0" err="1"/>
              <a:t>intelektualnih</a:t>
            </a:r>
            <a:r>
              <a:rPr lang="en-GB" dirty="0"/>
              <a:t> </a:t>
            </a:r>
            <a:r>
              <a:rPr lang="en-GB" dirty="0" err="1"/>
              <a:t>sposobnosti</a:t>
            </a:r>
            <a:r>
              <a:rPr lang="en-GB" dirty="0"/>
              <a:t> </a:t>
            </a:r>
            <a:r>
              <a:rPr lang="en-GB" dirty="0" err="1"/>
              <a:t>koje</a:t>
            </a:r>
            <a:r>
              <a:rPr lang="en-GB" dirty="0"/>
              <a:t> </a:t>
            </a:r>
            <a:r>
              <a:rPr lang="en-GB" dirty="0" err="1" smtClean="0"/>
              <a:t>omogućavajuju</a:t>
            </a:r>
            <a:r>
              <a:rPr lang="en-GB" dirty="0" smtClean="0"/>
              <a:t> </a:t>
            </a:r>
            <a:r>
              <a:rPr lang="en-GB" dirty="0" err="1" smtClean="0"/>
              <a:t>detetu</a:t>
            </a:r>
            <a:r>
              <a:rPr lang="en-GB" dirty="0" smtClean="0"/>
              <a:t> </a:t>
            </a:r>
            <a:r>
              <a:rPr lang="en-GB" dirty="0" err="1" smtClean="0"/>
              <a:t>razumevanje</a:t>
            </a:r>
            <a:r>
              <a:rPr lang="en-GB" dirty="0" smtClean="0"/>
              <a:t> </a:t>
            </a:r>
            <a:r>
              <a:rPr lang="en-GB" dirty="0" err="1"/>
              <a:t>situacije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planiranje</a:t>
            </a:r>
            <a:r>
              <a:rPr lang="en-GB" dirty="0"/>
              <a:t> </a:t>
            </a:r>
            <a:r>
              <a:rPr lang="en-GB" dirty="0" err="1" smtClean="0"/>
              <a:t>svog</a:t>
            </a:r>
            <a:r>
              <a:rPr lang="en-GB" dirty="0" smtClean="0"/>
              <a:t> </a:t>
            </a:r>
            <a:r>
              <a:rPr lang="en-GB" dirty="0" err="1"/>
              <a:t>ponašanja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C:\Users\AS\Desktop\Bridges-suggested-a-genetic-theory-of-emotios-by-observing-the-behavioral-change-in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4664"/>
            <a:ext cx="7992887" cy="59046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C:\Users\AS\Desktop\Bridges-Schema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32656"/>
            <a:ext cx="8964488" cy="6192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Šta</a:t>
            </a:r>
            <a:r>
              <a:rPr lang="en-GB" dirty="0" smtClean="0"/>
              <a:t> je </a:t>
            </a:r>
            <a:r>
              <a:rPr lang="en-GB" dirty="0" err="1" smtClean="0"/>
              <a:t>nasleđeno</a:t>
            </a:r>
            <a:r>
              <a:rPr lang="en-GB" dirty="0" smtClean="0"/>
              <a:t> a </a:t>
            </a:r>
            <a:r>
              <a:rPr lang="en-GB" dirty="0" err="1" smtClean="0"/>
              <a:t>šta</a:t>
            </a:r>
            <a:r>
              <a:rPr lang="en-GB" dirty="0" smtClean="0"/>
              <a:t> se </a:t>
            </a:r>
            <a:r>
              <a:rPr lang="en-GB" dirty="0" err="1" smtClean="0"/>
              <a:t>uči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26768" cy="4525963"/>
          </a:xfrm>
        </p:spPr>
        <p:txBody>
          <a:bodyPr>
            <a:noAutofit/>
          </a:bodyPr>
          <a:lstStyle/>
          <a:p>
            <a:r>
              <a:rPr lang="en-GB" dirty="0" err="1" smtClean="0"/>
              <a:t>Opšta</a:t>
            </a:r>
            <a:r>
              <a:rPr lang="en-GB" dirty="0" smtClean="0"/>
              <a:t> </a:t>
            </a:r>
            <a:r>
              <a:rPr lang="en-GB" dirty="0" err="1" smtClean="0"/>
              <a:t>neurološka</a:t>
            </a:r>
            <a:r>
              <a:rPr lang="en-GB" dirty="0" smtClean="0"/>
              <a:t> </a:t>
            </a:r>
            <a:r>
              <a:rPr lang="en-GB" dirty="0" err="1" smtClean="0"/>
              <a:t>podražljivost</a:t>
            </a:r>
            <a:r>
              <a:rPr lang="en-GB" dirty="0" smtClean="0"/>
              <a:t> (</a:t>
            </a:r>
            <a:r>
              <a:rPr lang="en-GB" dirty="0" err="1" smtClean="0"/>
              <a:t>način</a:t>
            </a:r>
            <a:r>
              <a:rPr lang="en-GB" dirty="0" smtClean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intenzitet</a:t>
            </a:r>
            <a:r>
              <a:rPr lang="en-GB" dirty="0"/>
              <a:t> </a:t>
            </a:r>
            <a:r>
              <a:rPr lang="en-GB" dirty="0" err="1" smtClean="0"/>
              <a:t>reagovanja</a:t>
            </a:r>
            <a:r>
              <a:rPr lang="en-GB" dirty="0" smtClean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 smtClean="0"/>
              <a:t>spoljne</a:t>
            </a:r>
            <a:r>
              <a:rPr lang="en-GB" dirty="0" smtClean="0"/>
              <a:t> </a:t>
            </a:r>
            <a:r>
              <a:rPr lang="en-GB" dirty="0" err="1" smtClean="0"/>
              <a:t>podražaje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Intenzitet</a:t>
            </a:r>
            <a:r>
              <a:rPr lang="en-GB" dirty="0" smtClean="0"/>
              <a:t> </a:t>
            </a:r>
            <a:r>
              <a:rPr lang="en-GB" dirty="0" err="1" smtClean="0"/>
              <a:t>reagovanja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senzacije</a:t>
            </a:r>
            <a:endParaRPr lang="en-GB" dirty="0" smtClean="0"/>
          </a:p>
          <a:p>
            <a:r>
              <a:rPr lang="en-GB" dirty="0" smtClean="0"/>
              <a:t>Temperament</a:t>
            </a:r>
          </a:p>
          <a:p>
            <a:r>
              <a:rPr lang="en-GB" dirty="0" err="1" smtClean="0"/>
              <a:t>Vreme</a:t>
            </a:r>
            <a:r>
              <a:rPr lang="en-GB" dirty="0" smtClean="0"/>
              <a:t> </a:t>
            </a:r>
            <a:r>
              <a:rPr lang="en-GB" dirty="0" err="1" smtClean="0"/>
              <a:t>sazrevanja</a:t>
            </a:r>
            <a:endParaRPr lang="en-GB" dirty="0" smtClean="0"/>
          </a:p>
          <a:p>
            <a:r>
              <a:rPr lang="en-GB" dirty="0" err="1" smtClean="0"/>
              <a:t>Hormonalna</a:t>
            </a:r>
            <a:r>
              <a:rPr lang="en-GB" dirty="0" smtClean="0"/>
              <a:t> </a:t>
            </a:r>
            <a:r>
              <a:rPr lang="en-GB" dirty="0" err="1" smtClean="0"/>
              <a:t>konstitucija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vi-VN" dirty="0" smtClean="0"/>
              <a:t>Deca </a:t>
            </a:r>
            <a:r>
              <a:rPr lang="vi-VN" dirty="0"/>
              <a:t>vide, </a:t>
            </a:r>
            <a:r>
              <a:rPr lang="vi-VN" dirty="0" smtClean="0"/>
              <a:t>primećuju</a:t>
            </a:r>
            <a:r>
              <a:rPr lang="vi-VN" dirty="0"/>
              <a:t>, obraćaju </a:t>
            </a:r>
            <a:r>
              <a:rPr lang="vi-VN" dirty="0" smtClean="0"/>
              <a:t>p</a:t>
            </a:r>
            <a:r>
              <a:rPr lang="en-GB" dirty="0" err="1" smtClean="0"/>
              <a:t>ažnju</a:t>
            </a:r>
            <a:r>
              <a:rPr lang="vi-VN" dirty="0" smtClean="0"/>
              <a:t>. </a:t>
            </a:r>
            <a:r>
              <a:rPr lang="vi-VN" dirty="0"/>
              <a:t>Većina ljudi odrastanjem "odustaje od neposrednog gledanja" i vidi stvari i događaje u okviru naučenih shema i očekivanja.</a:t>
            </a:r>
          </a:p>
          <a:p>
            <a:r>
              <a:rPr lang="vi-VN" dirty="0" smtClean="0"/>
              <a:t>Dete </a:t>
            </a:r>
            <a:r>
              <a:rPr lang="vi-VN" dirty="0"/>
              <a:t>oponaša način i intenzitet emocionalnog izražavanja. </a:t>
            </a:r>
            <a:r>
              <a:rPr lang="vi-VN" dirty="0" smtClean="0"/>
              <a:t>Pojedine </a:t>
            </a:r>
            <a:r>
              <a:rPr lang="en-GB" dirty="0" err="1" smtClean="0"/>
              <a:t>porodice</a:t>
            </a:r>
            <a:r>
              <a:rPr lang="vi-VN" dirty="0" smtClean="0"/>
              <a:t> </a:t>
            </a:r>
            <a:r>
              <a:rPr lang="vi-VN" dirty="0"/>
              <a:t>i kulture, razlikuju se u načinu otvorenosti/suzdržanosti u izražavanju svojih </a:t>
            </a:r>
            <a:r>
              <a:rPr lang="vi-VN" dirty="0" smtClean="0"/>
              <a:t>oseća</a:t>
            </a:r>
            <a:r>
              <a:rPr lang="en-GB" dirty="0" err="1" smtClean="0"/>
              <a:t>nja</a:t>
            </a:r>
            <a:r>
              <a:rPr lang="vi-VN" dirty="0" smtClean="0"/>
              <a:t>.</a:t>
            </a:r>
            <a:endParaRPr lang="vi-VN" dirty="0"/>
          </a:p>
          <a:p>
            <a:r>
              <a:rPr lang="en-GB" dirty="0" err="1" smtClean="0"/>
              <a:t>Vaspitanjem</a:t>
            </a:r>
            <a:r>
              <a:rPr lang="en-GB" dirty="0" smtClean="0"/>
              <a:t> </a:t>
            </a:r>
            <a:r>
              <a:rPr lang="en-GB" dirty="0" err="1" smtClean="0"/>
              <a:t>dete</a:t>
            </a:r>
            <a:r>
              <a:rPr lang="vi-VN" dirty="0" smtClean="0"/>
              <a:t> </a:t>
            </a:r>
            <a:r>
              <a:rPr lang="vi-VN" dirty="0"/>
              <a:t>se </a:t>
            </a:r>
            <a:r>
              <a:rPr lang="vi-VN" dirty="0" smtClean="0"/>
              <a:t>usmerava </a:t>
            </a:r>
            <a:r>
              <a:rPr lang="vi-VN" dirty="0"/>
              <a:t>na smanjivanje </a:t>
            </a:r>
            <a:r>
              <a:rPr lang="vi-VN" dirty="0" smtClean="0"/>
              <a:t>intenziteta,na </a:t>
            </a:r>
            <a:r>
              <a:rPr lang="vi-VN" dirty="0"/>
              <a:t>samokontrolu i uči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bira</a:t>
            </a:r>
            <a:r>
              <a:rPr lang="vi-VN" dirty="0" smtClean="0"/>
              <a:t> </a:t>
            </a:r>
            <a:r>
              <a:rPr lang="vi-VN" dirty="0"/>
              <a:t>društveno </a:t>
            </a:r>
            <a:r>
              <a:rPr lang="vi-VN" dirty="0" smtClean="0"/>
              <a:t>prihvatljiv</a:t>
            </a:r>
            <a:r>
              <a:rPr lang="en-GB" dirty="0" smtClean="0"/>
              <a:t>e</a:t>
            </a:r>
            <a:r>
              <a:rPr lang="vi-VN" dirty="0" smtClean="0"/>
              <a:t> oblik</a:t>
            </a:r>
            <a:r>
              <a:rPr lang="en-GB" dirty="0" smtClean="0"/>
              <a:t>e</a:t>
            </a:r>
            <a:r>
              <a:rPr lang="vi-VN" dirty="0" smtClean="0"/>
              <a:t> </a:t>
            </a:r>
            <a:r>
              <a:rPr lang="vi-VN" dirty="0"/>
              <a:t>izražavanja emocija.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Carroll </a:t>
            </a:r>
            <a:r>
              <a:rPr lang="en-GB" dirty="0" err="1" smtClean="0"/>
              <a:t>Izard’s</a:t>
            </a:r>
            <a:r>
              <a:rPr lang="en-GB" dirty="0" smtClean="0"/>
              <a:t> </a:t>
            </a:r>
            <a:r>
              <a:rPr lang="en-GB" dirty="0" smtClean="0"/>
              <a:t>“Differential </a:t>
            </a:r>
            <a:r>
              <a:rPr lang="en-GB" dirty="0" smtClean="0"/>
              <a:t>emotions </a:t>
            </a:r>
            <a:r>
              <a:rPr lang="en-GB" dirty="0" err="1" smtClean="0"/>
              <a:t>theory”DET</a:t>
            </a:r>
            <a:r>
              <a:rPr lang="en-GB" dirty="0" smtClean="0"/>
              <a:t> (</a:t>
            </a:r>
            <a:r>
              <a:rPr lang="en-GB" dirty="0" err="1" smtClean="0"/>
              <a:t>Izard</a:t>
            </a:r>
            <a:r>
              <a:rPr lang="en-GB" dirty="0" smtClean="0"/>
              <a:t> </a:t>
            </a:r>
            <a:r>
              <a:rPr lang="en-GB" dirty="0" smtClean="0"/>
              <a:t>&amp; </a:t>
            </a:r>
            <a:r>
              <a:rPr lang="en-GB" dirty="0" err="1" smtClean="0"/>
              <a:t>Malatesta</a:t>
            </a:r>
            <a:r>
              <a:rPr lang="en-GB" dirty="0" smtClean="0"/>
              <a:t>, 1987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r>
              <a:rPr lang="en-GB" dirty="0" err="1" smtClean="0"/>
              <a:t>Nakon</a:t>
            </a:r>
            <a:r>
              <a:rPr lang="en-GB" dirty="0" smtClean="0"/>
              <a:t> </a:t>
            </a:r>
            <a:r>
              <a:rPr lang="en-GB" dirty="0" err="1" smtClean="0"/>
              <a:t>pojave</a:t>
            </a:r>
            <a:r>
              <a:rPr lang="en-GB" dirty="0" smtClean="0"/>
              <a:t> </a:t>
            </a:r>
            <a:r>
              <a:rPr lang="en-GB" dirty="0" err="1" smtClean="0"/>
              <a:t>primarnih</a:t>
            </a:r>
            <a:r>
              <a:rPr lang="en-GB" dirty="0" smtClean="0"/>
              <a:t> </a:t>
            </a:r>
            <a:r>
              <a:rPr lang="en-GB" dirty="0" err="1" smtClean="0"/>
              <a:t>emocija</a:t>
            </a:r>
            <a:r>
              <a:rPr lang="en-GB" dirty="0" smtClean="0"/>
              <a:t> </a:t>
            </a:r>
            <a:r>
              <a:rPr lang="en-GB" dirty="0" err="1" smtClean="0"/>
              <a:t>dalji</a:t>
            </a:r>
            <a:r>
              <a:rPr lang="en-GB" dirty="0" smtClean="0"/>
              <a:t> </a:t>
            </a:r>
            <a:r>
              <a:rPr lang="en-GB" dirty="0" err="1" smtClean="0"/>
              <a:t>razvoj</a:t>
            </a:r>
            <a:r>
              <a:rPr lang="en-GB" dirty="0" smtClean="0"/>
              <a:t> </a:t>
            </a:r>
            <a:r>
              <a:rPr lang="en-GB" dirty="0" err="1" smtClean="0"/>
              <a:t>uključuje</a:t>
            </a:r>
            <a:r>
              <a:rPr lang="en-GB" dirty="0" smtClean="0"/>
              <a:t> </a:t>
            </a:r>
            <a:r>
              <a:rPr lang="en-GB" dirty="0" err="1" smtClean="0"/>
              <a:t>elaboraciju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integraciju</a:t>
            </a:r>
            <a:r>
              <a:rPr lang="en-GB" dirty="0" smtClean="0"/>
              <a:t> </a:t>
            </a:r>
            <a:r>
              <a:rPr lang="en-GB" dirty="0" err="1" smtClean="0"/>
              <a:t>kognitivne</a:t>
            </a:r>
            <a:r>
              <a:rPr lang="en-GB" dirty="0" smtClean="0"/>
              <a:t> </a:t>
            </a:r>
            <a:r>
              <a:rPr lang="en-GB" dirty="0" err="1" smtClean="0"/>
              <a:t>afektivne</a:t>
            </a:r>
            <a:r>
              <a:rPr lang="en-GB" dirty="0" smtClean="0"/>
              <a:t> </a:t>
            </a:r>
            <a:r>
              <a:rPr lang="en-GB" dirty="0" err="1" smtClean="0"/>
              <a:t>šeme</a:t>
            </a:r>
            <a:r>
              <a:rPr lang="en-GB" dirty="0" smtClean="0"/>
              <a:t> </a:t>
            </a:r>
            <a:r>
              <a:rPr lang="en-GB" dirty="0" err="1" smtClean="0"/>
              <a:t>kojima</a:t>
            </a:r>
            <a:r>
              <a:rPr lang="en-GB" dirty="0" smtClean="0"/>
              <a:t> se </a:t>
            </a:r>
            <a:r>
              <a:rPr lang="en-GB" dirty="0" err="1" smtClean="0"/>
              <a:t>povezuje</a:t>
            </a:r>
            <a:r>
              <a:rPr lang="en-GB" dirty="0" smtClean="0"/>
              <a:t> </a:t>
            </a:r>
            <a:r>
              <a:rPr lang="en-GB" dirty="0" err="1" smtClean="0"/>
              <a:t>emocija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situacija</a:t>
            </a:r>
            <a:r>
              <a:rPr lang="en-GB" dirty="0" smtClean="0"/>
              <a:t>, </a:t>
            </a:r>
            <a:r>
              <a:rPr lang="en-GB" dirty="0" err="1" smtClean="0"/>
              <a:t>ponašanje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regulatorni</a:t>
            </a:r>
            <a:r>
              <a:rPr lang="en-GB" dirty="0" smtClean="0"/>
              <a:t> </a:t>
            </a:r>
            <a:r>
              <a:rPr lang="en-GB" dirty="0" err="1" smtClean="0"/>
              <a:t>odgovori</a:t>
            </a:r>
            <a:r>
              <a:rPr lang="en-GB" dirty="0" smtClean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vi-VN" dirty="0" smtClean="0"/>
              <a:t>Dete treba pomoć odraslih </a:t>
            </a:r>
            <a:r>
              <a:rPr lang="en-GB" dirty="0" err="1" smtClean="0"/>
              <a:t>da</a:t>
            </a:r>
            <a:r>
              <a:rPr lang="vi-VN" dirty="0" smtClean="0"/>
              <a:t> bi:</a:t>
            </a:r>
            <a:br>
              <a:rPr lang="vi-VN" dirty="0" smtClean="0"/>
            </a:b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vi-VN" dirty="0" smtClean="0">
                <a:latin typeface="+mj-lt"/>
              </a:rPr>
              <a:t>Došlo </a:t>
            </a:r>
            <a:r>
              <a:rPr lang="vi-VN" dirty="0">
                <a:latin typeface="+mj-lt"/>
              </a:rPr>
              <a:t>u dodir sa svojim vlastitim </a:t>
            </a:r>
            <a:r>
              <a:rPr lang="vi-VN" dirty="0" smtClean="0">
                <a:latin typeface="+mj-lt"/>
              </a:rPr>
              <a:t>oseća</a:t>
            </a:r>
            <a:r>
              <a:rPr lang="en-GB" dirty="0" smtClean="0">
                <a:latin typeface="+mj-lt"/>
              </a:rPr>
              <a:t>n</a:t>
            </a:r>
            <a:r>
              <a:rPr lang="vi-VN" dirty="0" smtClean="0">
                <a:latin typeface="+mj-lt"/>
              </a:rPr>
              <a:t>jima</a:t>
            </a:r>
            <a:r>
              <a:rPr lang="vi-VN" dirty="0">
                <a:latin typeface="+mj-lt"/>
              </a:rPr>
              <a:t>, </a:t>
            </a:r>
            <a:r>
              <a:rPr lang="vi-VN" dirty="0" smtClean="0">
                <a:latin typeface="+mj-lt"/>
              </a:rPr>
              <a:t>osvestilo </a:t>
            </a:r>
            <a:r>
              <a:rPr lang="vi-VN" dirty="0">
                <a:latin typeface="+mj-lt"/>
              </a:rPr>
              <a:t>svoju potrebu i </a:t>
            </a:r>
            <a:r>
              <a:rPr lang="vi-VN" dirty="0" smtClean="0">
                <a:latin typeface="+mj-lt"/>
              </a:rPr>
              <a:t>unut</a:t>
            </a:r>
            <a:r>
              <a:rPr lang="en-GB" dirty="0" smtClean="0">
                <a:latin typeface="+mj-lt"/>
              </a:rPr>
              <a:t>r</a:t>
            </a:r>
            <a:r>
              <a:rPr lang="vi-VN" dirty="0" smtClean="0">
                <a:latin typeface="+mj-lt"/>
              </a:rPr>
              <a:t>a</a:t>
            </a:r>
            <a:r>
              <a:rPr lang="en-GB" dirty="0" smtClean="0">
                <a:latin typeface="+mj-lt"/>
              </a:rPr>
              <a:t>š</a:t>
            </a:r>
            <a:r>
              <a:rPr lang="vi-VN" dirty="0" smtClean="0">
                <a:latin typeface="+mj-lt"/>
              </a:rPr>
              <a:t>nje </a:t>
            </a:r>
            <a:r>
              <a:rPr lang="vi-VN" dirty="0">
                <a:latin typeface="+mj-lt"/>
              </a:rPr>
              <a:t>stanje (Vidim da si </a:t>
            </a:r>
            <a:r>
              <a:rPr lang="en-GB" dirty="0" err="1" smtClean="0">
                <a:latin typeface="+mj-lt"/>
              </a:rPr>
              <a:t>ljut</a:t>
            </a:r>
            <a:r>
              <a:rPr lang="vi-VN" dirty="0" smtClean="0">
                <a:latin typeface="+mj-lt"/>
              </a:rPr>
              <a:t>. Št</a:t>
            </a:r>
            <a:r>
              <a:rPr lang="en-GB" dirty="0" smtClean="0">
                <a:latin typeface="+mj-lt"/>
              </a:rPr>
              <a:t>a</a:t>
            </a:r>
            <a:r>
              <a:rPr lang="vi-VN" dirty="0" smtClean="0">
                <a:latin typeface="+mj-lt"/>
              </a:rPr>
              <a:t> </a:t>
            </a:r>
            <a:r>
              <a:rPr lang="vi-VN" dirty="0">
                <a:latin typeface="+mj-lt"/>
              </a:rPr>
              <a:t>sad stvarno trebaš ili želiš? Čega se bojiš? </a:t>
            </a:r>
            <a:r>
              <a:rPr lang="vi-VN" dirty="0" smtClean="0">
                <a:latin typeface="+mj-lt"/>
              </a:rPr>
              <a:t>Št</a:t>
            </a:r>
            <a:r>
              <a:rPr lang="en-GB" dirty="0" smtClean="0">
                <a:latin typeface="+mj-lt"/>
              </a:rPr>
              <a:t>a</a:t>
            </a:r>
            <a:r>
              <a:rPr lang="vi-VN" dirty="0" smtClean="0">
                <a:latin typeface="+mj-lt"/>
              </a:rPr>
              <a:t> </a:t>
            </a:r>
            <a:r>
              <a:rPr lang="vi-VN" dirty="0">
                <a:latin typeface="+mj-lt"/>
              </a:rPr>
              <a:t>te brine?...).</a:t>
            </a:r>
          </a:p>
          <a:p>
            <a:r>
              <a:rPr lang="vi-VN" dirty="0">
                <a:latin typeface="+mj-lt"/>
              </a:rPr>
              <a:t>Naučilo </a:t>
            </a:r>
            <a:r>
              <a:rPr lang="en-GB" dirty="0" err="1" smtClean="0">
                <a:latin typeface="+mj-lt"/>
              </a:rPr>
              <a:t>da</a:t>
            </a:r>
            <a:r>
              <a:rPr lang="en-GB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imen</a:t>
            </a:r>
            <a:r>
              <a:rPr lang="en-GB" dirty="0" err="1" smtClean="0">
                <a:latin typeface="+mj-lt"/>
              </a:rPr>
              <a:t>uje</a:t>
            </a:r>
            <a:r>
              <a:rPr lang="vi-VN" dirty="0" smtClean="0">
                <a:latin typeface="+mj-lt"/>
              </a:rPr>
              <a:t> svoj</a:t>
            </a:r>
            <a:r>
              <a:rPr lang="en-GB" dirty="0" smtClean="0">
                <a:latin typeface="+mj-lt"/>
              </a:rPr>
              <a:t>a</a:t>
            </a:r>
            <a:r>
              <a:rPr lang="vi-VN" dirty="0" smtClean="0">
                <a:latin typeface="+mj-lt"/>
              </a:rPr>
              <a:t> oseća</a:t>
            </a:r>
            <a:r>
              <a:rPr lang="en-GB" dirty="0" err="1" smtClean="0">
                <a:latin typeface="+mj-lt"/>
              </a:rPr>
              <a:t>nja</a:t>
            </a:r>
            <a:r>
              <a:rPr lang="vi-VN" dirty="0" smtClean="0">
                <a:latin typeface="+mj-lt"/>
              </a:rPr>
              <a:t> </a:t>
            </a:r>
            <a:r>
              <a:rPr lang="vi-VN" dirty="0">
                <a:latin typeface="+mj-lt"/>
              </a:rPr>
              <a:t>i </a:t>
            </a:r>
            <a:r>
              <a:rPr lang="en-GB" dirty="0" err="1" smtClean="0">
                <a:latin typeface="+mj-lt"/>
              </a:rPr>
              <a:t>da</a:t>
            </a:r>
            <a:r>
              <a:rPr lang="en-GB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govori </a:t>
            </a:r>
            <a:r>
              <a:rPr lang="vi-VN" dirty="0">
                <a:latin typeface="+mj-lt"/>
              </a:rPr>
              <a:t>o njima, </a:t>
            </a:r>
            <a:r>
              <a:rPr lang="en-GB" dirty="0" err="1" smtClean="0">
                <a:latin typeface="+mj-lt"/>
              </a:rPr>
              <a:t>nauči</a:t>
            </a:r>
            <a:r>
              <a:rPr lang="en-GB" dirty="0" smtClean="0">
                <a:latin typeface="+mj-lt"/>
              </a:rPr>
              <a:t>, </a:t>
            </a:r>
            <a:r>
              <a:rPr lang="en-GB" dirty="0" err="1" smtClean="0">
                <a:latin typeface="+mj-lt"/>
              </a:rPr>
              <a:t>sazna</a:t>
            </a:r>
            <a:r>
              <a:rPr lang="vi-VN" dirty="0" smtClean="0">
                <a:latin typeface="+mj-lt"/>
              </a:rPr>
              <a:t> kakv</a:t>
            </a:r>
            <a:r>
              <a:rPr lang="en-GB" dirty="0" smtClean="0">
                <a:latin typeface="+mj-lt"/>
              </a:rPr>
              <a:t>a</a:t>
            </a:r>
            <a:r>
              <a:rPr lang="vi-VN" dirty="0" smtClean="0">
                <a:latin typeface="+mj-lt"/>
              </a:rPr>
              <a:t> sv</a:t>
            </a:r>
            <a:r>
              <a:rPr lang="en-GB" dirty="0" smtClean="0">
                <a:latin typeface="+mj-lt"/>
              </a:rPr>
              <a:t>a</a:t>
            </a:r>
            <a:r>
              <a:rPr lang="vi-VN" dirty="0" smtClean="0">
                <a:latin typeface="+mj-lt"/>
              </a:rPr>
              <a:t> oseća</a:t>
            </a:r>
            <a:r>
              <a:rPr lang="en-GB" dirty="0" err="1" smtClean="0">
                <a:latin typeface="+mj-lt"/>
              </a:rPr>
              <a:t>nja</a:t>
            </a:r>
            <a:r>
              <a:rPr lang="vi-VN" dirty="0" smtClean="0">
                <a:latin typeface="+mj-lt"/>
              </a:rPr>
              <a:t> </a:t>
            </a:r>
            <a:r>
              <a:rPr lang="vi-VN" dirty="0">
                <a:latin typeface="+mj-lt"/>
              </a:rPr>
              <a:t>ima.</a:t>
            </a:r>
          </a:p>
          <a:p>
            <a:r>
              <a:rPr lang="vi-VN" dirty="0">
                <a:latin typeface="+mj-lt"/>
              </a:rPr>
              <a:t>Naučilo </a:t>
            </a:r>
            <a:r>
              <a:rPr lang="en-GB" dirty="0" err="1" smtClean="0">
                <a:latin typeface="+mj-lt"/>
              </a:rPr>
              <a:t>da</a:t>
            </a:r>
            <a:r>
              <a:rPr lang="en-GB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prepozna</a:t>
            </a:r>
            <a:r>
              <a:rPr lang="en-GB" dirty="0" smtClean="0">
                <a:latin typeface="+mj-lt"/>
              </a:rPr>
              <a:t>je</a:t>
            </a:r>
            <a:r>
              <a:rPr lang="vi-VN" dirty="0" smtClean="0">
                <a:latin typeface="+mj-lt"/>
              </a:rPr>
              <a:t> oseća</a:t>
            </a:r>
            <a:r>
              <a:rPr lang="en-GB" dirty="0" err="1" smtClean="0">
                <a:latin typeface="+mj-lt"/>
              </a:rPr>
              <a:t>nja</a:t>
            </a:r>
            <a:r>
              <a:rPr lang="vi-VN" dirty="0" smtClean="0">
                <a:latin typeface="+mj-lt"/>
              </a:rPr>
              <a:t> </a:t>
            </a:r>
            <a:r>
              <a:rPr lang="vi-VN" dirty="0">
                <a:latin typeface="+mj-lt"/>
              </a:rPr>
              <a:t>kod drugih, </a:t>
            </a:r>
            <a:r>
              <a:rPr lang="vi-VN" dirty="0" smtClean="0">
                <a:latin typeface="+mj-lt"/>
              </a:rPr>
              <a:t>deli svoj</a:t>
            </a:r>
            <a:r>
              <a:rPr lang="en-GB" dirty="0" smtClean="0">
                <a:latin typeface="+mj-lt"/>
              </a:rPr>
              <a:t>a</a:t>
            </a:r>
            <a:r>
              <a:rPr lang="vi-VN" dirty="0" smtClean="0">
                <a:latin typeface="+mj-lt"/>
              </a:rPr>
              <a:t> oseća</a:t>
            </a:r>
            <a:r>
              <a:rPr lang="en-GB" dirty="0" err="1" smtClean="0">
                <a:latin typeface="+mj-lt"/>
              </a:rPr>
              <a:t>nja</a:t>
            </a:r>
            <a:r>
              <a:rPr lang="vi-VN" dirty="0" smtClean="0">
                <a:latin typeface="+mj-lt"/>
              </a:rPr>
              <a:t> </a:t>
            </a:r>
            <a:r>
              <a:rPr lang="vi-VN" dirty="0">
                <a:latin typeface="+mj-lt"/>
              </a:rPr>
              <a:t>s drugima.</a:t>
            </a:r>
          </a:p>
          <a:p>
            <a:r>
              <a:rPr lang="vi-VN" dirty="0">
                <a:latin typeface="+mj-lt"/>
              </a:rPr>
              <a:t>Steklo iskustvo izražavanja </a:t>
            </a:r>
            <a:r>
              <a:rPr lang="vi-VN" dirty="0" smtClean="0">
                <a:latin typeface="+mj-lt"/>
              </a:rPr>
              <a:t>oseća</a:t>
            </a:r>
            <a:r>
              <a:rPr lang="en-GB" dirty="0" err="1" smtClean="0">
                <a:latin typeface="+mj-lt"/>
              </a:rPr>
              <a:t>nja</a:t>
            </a:r>
            <a:r>
              <a:rPr lang="vi-VN" dirty="0" smtClean="0">
                <a:latin typeface="+mj-lt"/>
              </a:rPr>
              <a:t> </a:t>
            </a:r>
            <a:r>
              <a:rPr lang="vi-VN" dirty="0">
                <a:latin typeface="+mj-lt"/>
              </a:rPr>
              <a:t>na različite načine.</a:t>
            </a:r>
          </a:p>
          <a:p>
            <a:r>
              <a:rPr lang="vi-VN" dirty="0" smtClean="0">
                <a:latin typeface="+mj-lt"/>
              </a:rPr>
              <a:t>Razumelo </a:t>
            </a:r>
            <a:r>
              <a:rPr lang="vi-VN" dirty="0">
                <a:latin typeface="+mj-lt"/>
              </a:rPr>
              <a:t>emocionalnu reakciju na neki događaj i steklo sposobnost predviđanja njezinih </a:t>
            </a:r>
            <a:r>
              <a:rPr lang="vi-VN" dirty="0" smtClean="0">
                <a:latin typeface="+mj-lt"/>
              </a:rPr>
              <a:t>pos</a:t>
            </a:r>
            <a:r>
              <a:rPr lang="en-GB" dirty="0" smtClean="0">
                <a:latin typeface="+mj-lt"/>
              </a:rPr>
              <a:t>l</a:t>
            </a:r>
            <a:r>
              <a:rPr lang="vi-VN" dirty="0" smtClean="0">
                <a:latin typeface="+mj-lt"/>
              </a:rPr>
              <a:t>edica</a:t>
            </a:r>
            <a:r>
              <a:rPr lang="vi-VN" dirty="0">
                <a:latin typeface="+mj-lt"/>
              </a:rPr>
              <a:t>.</a:t>
            </a:r>
          </a:p>
          <a:p>
            <a:r>
              <a:rPr lang="vi-VN" dirty="0">
                <a:latin typeface="+mj-lt"/>
              </a:rPr>
              <a:t>Naučilo da je moguće </a:t>
            </a:r>
            <a:r>
              <a:rPr lang="vi-VN" dirty="0" smtClean="0">
                <a:latin typeface="+mj-lt"/>
              </a:rPr>
              <a:t>odabrati </a:t>
            </a:r>
            <a:r>
              <a:rPr lang="vi-VN" dirty="0">
                <a:latin typeface="+mj-lt"/>
              </a:rPr>
              <a:t>načine izražavanja i ponašanja u emocionalnim situacijama.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 smtClean="0"/>
              <a:t>Mnoga</a:t>
            </a:r>
            <a:r>
              <a:rPr lang="en-GB" dirty="0" smtClean="0"/>
              <a:t> </a:t>
            </a:r>
            <a:r>
              <a:rPr lang="en-GB" dirty="0" err="1" smtClean="0"/>
              <a:t>deca</a:t>
            </a:r>
            <a:r>
              <a:rPr lang="en-GB" dirty="0" smtClean="0"/>
              <a:t> </a:t>
            </a:r>
            <a:r>
              <a:rPr lang="en-GB" dirty="0" err="1"/>
              <a:t>nemaju</a:t>
            </a:r>
            <a:r>
              <a:rPr lang="en-GB" dirty="0"/>
              <a:t> "</a:t>
            </a:r>
            <a:r>
              <a:rPr lang="en-GB" dirty="0" err="1"/>
              <a:t>mentora</a:t>
            </a:r>
            <a:r>
              <a:rPr lang="en-GB" dirty="0"/>
              <a:t>" </a:t>
            </a:r>
            <a:r>
              <a:rPr lang="en-GB" dirty="0" err="1"/>
              <a:t>uz</a:t>
            </a:r>
            <a:r>
              <a:rPr lang="en-GB" dirty="0"/>
              <a:t> </a:t>
            </a:r>
            <a:r>
              <a:rPr lang="en-GB" dirty="0" err="1"/>
              <a:t>kojeg</a:t>
            </a:r>
            <a:r>
              <a:rPr lang="en-GB" dirty="0"/>
              <a:t> bi </a:t>
            </a:r>
            <a:r>
              <a:rPr lang="en-GB" dirty="0" err="1"/>
              <a:t>istraživala</a:t>
            </a:r>
            <a:r>
              <a:rPr lang="en-GB" dirty="0"/>
              <a:t> </a:t>
            </a:r>
            <a:r>
              <a:rPr lang="en-GB" dirty="0" err="1"/>
              <a:t>svoje</a:t>
            </a:r>
            <a:r>
              <a:rPr lang="en-GB" dirty="0"/>
              <a:t> </a:t>
            </a:r>
            <a:r>
              <a:rPr lang="en-GB" dirty="0" err="1" smtClean="0"/>
              <a:t>emocije</a:t>
            </a:r>
            <a:r>
              <a:rPr lang="en-GB" dirty="0" smtClean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načine</a:t>
            </a:r>
            <a:r>
              <a:rPr lang="en-GB" dirty="0"/>
              <a:t> </a:t>
            </a:r>
            <a:r>
              <a:rPr lang="en-GB" dirty="0" err="1" smtClean="0"/>
              <a:t>primerenog</a:t>
            </a:r>
            <a:r>
              <a:rPr lang="en-GB" dirty="0" smtClean="0"/>
              <a:t> </a:t>
            </a:r>
            <a:r>
              <a:rPr lang="en-GB" dirty="0" err="1" smtClean="0"/>
              <a:t>izražavanja</a:t>
            </a:r>
            <a:r>
              <a:rPr lang="en-GB" dirty="0" smtClean="0"/>
              <a:t>.</a:t>
            </a:r>
          </a:p>
          <a:p>
            <a:r>
              <a:rPr lang="en-GB" dirty="0" smtClean="0"/>
              <a:t> </a:t>
            </a:r>
            <a:r>
              <a:rPr lang="en-GB" dirty="0" err="1"/>
              <a:t>Nedostatak</a:t>
            </a:r>
            <a:r>
              <a:rPr lang="en-GB" dirty="0"/>
              <a:t> </a:t>
            </a:r>
            <a:r>
              <a:rPr lang="en-GB" dirty="0" err="1"/>
              <a:t>kontakta</a:t>
            </a:r>
            <a:r>
              <a:rPr lang="en-GB" dirty="0"/>
              <a:t> s </a:t>
            </a:r>
            <a:r>
              <a:rPr lang="en-GB" dirty="0" err="1"/>
              <a:t>vlastitim</a:t>
            </a:r>
            <a:r>
              <a:rPr lang="en-GB" dirty="0"/>
              <a:t> </a:t>
            </a:r>
            <a:r>
              <a:rPr lang="en-GB" dirty="0" err="1" smtClean="0"/>
              <a:t>emocijama</a:t>
            </a:r>
            <a:r>
              <a:rPr lang="en-GB" dirty="0" smtClean="0"/>
              <a:t> </a:t>
            </a:r>
            <a:r>
              <a:rPr lang="en-GB" dirty="0" err="1"/>
              <a:t>odrasli</a:t>
            </a:r>
            <a:r>
              <a:rPr lang="en-GB" dirty="0"/>
              <a:t> </a:t>
            </a:r>
            <a:r>
              <a:rPr lang="en-GB" dirty="0" err="1"/>
              <a:t>najčešće</a:t>
            </a:r>
            <a:r>
              <a:rPr lang="en-GB" dirty="0"/>
              <a:t> </a:t>
            </a:r>
            <a:r>
              <a:rPr lang="en-GB" dirty="0" err="1" smtClean="0"/>
              <a:t>zamenjuju</a:t>
            </a:r>
            <a:r>
              <a:rPr lang="en-GB" dirty="0" smtClean="0"/>
              <a:t> </a:t>
            </a:r>
            <a:r>
              <a:rPr lang="en-GB" dirty="0" err="1"/>
              <a:t>misaonim</a:t>
            </a:r>
            <a:r>
              <a:rPr lang="en-GB" dirty="0"/>
              <a:t> </a:t>
            </a:r>
            <a:r>
              <a:rPr lang="en-GB" dirty="0" err="1"/>
              <a:t>idejama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racionalnim</a:t>
            </a:r>
            <a:r>
              <a:rPr lang="en-GB" dirty="0"/>
              <a:t> </a:t>
            </a:r>
            <a:r>
              <a:rPr lang="en-GB" dirty="0" err="1"/>
              <a:t>analiziranjem</a:t>
            </a:r>
            <a:r>
              <a:rPr lang="en-GB" dirty="0"/>
              <a:t> </a:t>
            </a:r>
            <a:r>
              <a:rPr lang="en-GB" dirty="0" err="1" smtClean="0"/>
              <a:t>spoljnih</a:t>
            </a:r>
            <a:r>
              <a:rPr lang="en-GB" dirty="0" smtClean="0"/>
              <a:t> </a:t>
            </a:r>
            <a:r>
              <a:rPr lang="en-GB" dirty="0" err="1"/>
              <a:t>okolnosti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 smtClean="0"/>
              <a:t>pri</a:t>
            </a:r>
            <a:r>
              <a:rPr lang="en-GB" dirty="0" smtClean="0"/>
              <a:t> tome </a:t>
            </a:r>
            <a:r>
              <a:rPr lang="en-GB" dirty="0" err="1"/>
              <a:t>zaboravljaju</a:t>
            </a:r>
            <a:r>
              <a:rPr lang="en-GB" dirty="0"/>
              <a:t> </a:t>
            </a:r>
            <a:r>
              <a:rPr lang="en-GB" dirty="0" err="1"/>
              <a:t>da</a:t>
            </a:r>
            <a:r>
              <a:rPr lang="en-GB" dirty="0"/>
              <a:t> </a:t>
            </a:r>
            <a:r>
              <a:rPr lang="en-GB" dirty="0" err="1" smtClean="0"/>
              <a:t>deca</a:t>
            </a:r>
            <a:r>
              <a:rPr lang="en-GB" dirty="0" smtClean="0"/>
              <a:t> </a:t>
            </a:r>
            <a:r>
              <a:rPr lang="en-GB" dirty="0" err="1"/>
              <a:t>još</a:t>
            </a:r>
            <a:r>
              <a:rPr lang="en-GB" dirty="0"/>
              <a:t> </a:t>
            </a:r>
            <a:r>
              <a:rPr lang="en-GB" dirty="0" err="1"/>
              <a:t>nemaju</a:t>
            </a:r>
            <a:r>
              <a:rPr lang="en-GB" dirty="0"/>
              <a:t> </a:t>
            </a:r>
            <a:r>
              <a:rPr lang="en-GB" dirty="0" err="1"/>
              <a:t>razvijen</a:t>
            </a:r>
            <a:r>
              <a:rPr lang="en-GB" dirty="0"/>
              <a:t> </a:t>
            </a:r>
            <a:r>
              <a:rPr lang="en-GB" dirty="0" err="1"/>
              <a:t>analitičko-racionalni</a:t>
            </a:r>
            <a:r>
              <a:rPr lang="en-GB" dirty="0"/>
              <a:t> um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da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 smtClean="0"/>
              <a:t>dečiji</a:t>
            </a:r>
            <a:r>
              <a:rPr lang="en-GB" dirty="0" smtClean="0"/>
              <a:t>  </a:t>
            </a:r>
            <a:r>
              <a:rPr lang="en-GB" dirty="0" err="1"/>
              <a:t>zaključci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 smtClean="0"/>
              <a:t>emocionalnom</a:t>
            </a:r>
            <a:r>
              <a:rPr lang="en-GB" dirty="0" smtClean="0"/>
              <a:t> </a:t>
            </a:r>
            <a:r>
              <a:rPr lang="en-GB" dirty="0" err="1" smtClean="0"/>
              <a:t>nivou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/>
              <a:t>da</a:t>
            </a:r>
            <a:r>
              <a:rPr lang="en-GB" dirty="0"/>
              <a:t> se </a:t>
            </a:r>
            <a:r>
              <a:rPr lang="en-GB" dirty="0" err="1"/>
              <a:t>njihov</a:t>
            </a:r>
            <a:r>
              <a:rPr lang="en-GB" dirty="0"/>
              <a:t> </a:t>
            </a:r>
            <a:r>
              <a:rPr lang="en-GB" dirty="0" err="1"/>
              <a:t>doživljaj</a:t>
            </a:r>
            <a:r>
              <a:rPr lang="en-GB" dirty="0"/>
              <a:t> </a:t>
            </a:r>
            <a:r>
              <a:rPr lang="en-GB" dirty="0" err="1"/>
              <a:t>stvarnosti</a:t>
            </a:r>
            <a:r>
              <a:rPr lang="en-GB" dirty="0"/>
              <a:t> </a:t>
            </a:r>
            <a:r>
              <a:rPr lang="en-GB" dirty="0" smtClean="0"/>
              <a:t>u </a:t>
            </a:r>
            <a:r>
              <a:rPr lang="en-GB" dirty="0" err="1" smtClean="0"/>
              <a:t>veliko</a:t>
            </a:r>
            <a:r>
              <a:rPr lang="en-GB" dirty="0" smtClean="0"/>
              <a:t> </a:t>
            </a:r>
            <a:r>
              <a:rPr lang="en-GB" dirty="0" err="1"/>
              <a:t>razlikuje</a:t>
            </a:r>
            <a:r>
              <a:rPr lang="en-GB" dirty="0"/>
              <a:t> </a:t>
            </a:r>
            <a:r>
              <a:rPr lang="en-GB" dirty="0" err="1"/>
              <a:t>od</a:t>
            </a:r>
            <a:r>
              <a:rPr lang="en-GB" dirty="0"/>
              <a:t> </a:t>
            </a:r>
            <a:r>
              <a:rPr lang="en-GB" dirty="0" err="1"/>
              <a:t>interpretacije</a:t>
            </a:r>
            <a:r>
              <a:rPr lang="en-GB" dirty="0"/>
              <a:t> </a:t>
            </a:r>
            <a:r>
              <a:rPr lang="en-GB" dirty="0" err="1"/>
              <a:t>odraslih</a:t>
            </a:r>
            <a:r>
              <a:rPr lang="en-GB" dirty="0"/>
              <a:t>. </a:t>
            </a:r>
            <a:r>
              <a:rPr lang="en-GB" dirty="0" smtClean="0"/>
              <a:t>(</a:t>
            </a:r>
            <a:r>
              <a:rPr lang="en-GB" dirty="0" err="1" smtClean="0"/>
              <a:t>npr</a:t>
            </a:r>
            <a:r>
              <a:rPr lang="en-GB" dirty="0" smtClean="0"/>
              <a:t>: </a:t>
            </a:r>
            <a:r>
              <a:rPr lang="en-GB" dirty="0" err="1" smtClean="0"/>
              <a:t>Odrasli</a:t>
            </a:r>
            <a:r>
              <a:rPr lang="en-GB" dirty="0" smtClean="0"/>
              <a:t> </a:t>
            </a:r>
            <a:r>
              <a:rPr lang="en-GB" dirty="0" err="1"/>
              <a:t>vrlo</a:t>
            </a:r>
            <a:r>
              <a:rPr lang="en-GB" dirty="0"/>
              <a:t> </a:t>
            </a:r>
            <a:r>
              <a:rPr lang="en-GB" dirty="0" err="1"/>
              <a:t>često</a:t>
            </a:r>
            <a:r>
              <a:rPr lang="en-GB" dirty="0"/>
              <a:t> </a:t>
            </a:r>
            <a:r>
              <a:rPr lang="en-GB" dirty="0" err="1"/>
              <a:t>traže</a:t>
            </a:r>
            <a:r>
              <a:rPr lang="en-GB" dirty="0"/>
              <a:t> </a:t>
            </a:r>
            <a:r>
              <a:rPr lang="en-GB" dirty="0" err="1" smtClean="0"/>
              <a:t>savet</a:t>
            </a:r>
            <a:r>
              <a:rPr lang="en-GB" dirty="0" smtClean="0"/>
              <a:t> </a:t>
            </a:r>
            <a:r>
              <a:rPr lang="en-GB" dirty="0" err="1"/>
              <a:t>stručnjaka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očekuju</a:t>
            </a:r>
            <a:r>
              <a:rPr lang="en-GB" dirty="0"/>
              <a:t> </a:t>
            </a:r>
            <a:r>
              <a:rPr lang="en-GB" dirty="0" err="1"/>
              <a:t>brza</a:t>
            </a:r>
            <a:r>
              <a:rPr lang="en-GB" dirty="0"/>
              <a:t> </a:t>
            </a:r>
            <a:r>
              <a:rPr lang="en-GB" dirty="0" smtClean="0"/>
              <a:t> </a:t>
            </a:r>
            <a:r>
              <a:rPr lang="en-GB" dirty="0" err="1" smtClean="0"/>
              <a:t>rešenja</a:t>
            </a:r>
            <a:r>
              <a:rPr lang="en-GB" dirty="0" smtClean="0"/>
              <a:t> </a:t>
            </a:r>
            <a:r>
              <a:rPr lang="en-GB" dirty="0"/>
              <a:t>– </a:t>
            </a:r>
            <a:r>
              <a:rPr lang="en-GB" dirty="0" err="1"/>
              <a:t>nešto</a:t>
            </a:r>
            <a:r>
              <a:rPr lang="en-GB" dirty="0"/>
              <a:t> </a:t>
            </a:r>
            <a:r>
              <a:rPr lang="en-GB" dirty="0" err="1"/>
              <a:t>što</a:t>
            </a:r>
            <a:r>
              <a:rPr lang="en-GB" dirty="0"/>
              <a:t> bi </a:t>
            </a:r>
            <a:r>
              <a:rPr lang="en-GB" dirty="0" err="1" smtClean="0"/>
              <a:t>promenilo</a:t>
            </a:r>
            <a:r>
              <a:rPr lang="en-GB" dirty="0" smtClean="0"/>
              <a:t> </a:t>
            </a:r>
            <a:r>
              <a:rPr lang="en-GB" dirty="0" err="1"/>
              <a:t>emocionalno</a:t>
            </a:r>
            <a:r>
              <a:rPr lang="en-GB" dirty="0"/>
              <a:t> </a:t>
            </a:r>
            <a:r>
              <a:rPr lang="en-GB" dirty="0" err="1"/>
              <a:t>doživljavanje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ponašanje</a:t>
            </a:r>
            <a:r>
              <a:rPr lang="en-GB" dirty="0"/>
              <a:t> </a:t>
            </a:r>
            <a:r>
              <a:rPr lang="en-GB" dirty="0" err="1" smtClean="0"/>
              <a:t>deteta</a:t>
            </a:r>
            <a:r>
              <a:rPr lang="en-GB" dirty="0" smtClean="0"/>
              <a:t>).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143000"/>
          </a:xfrm>
        </p:spPr>
        <p:txBody>
          <a:bodyPr>
            <a:noAutofit/>
          </a:bodyPr>
          <a:lstStyle/>
          <a:p>
            <a:r>
              <a:rPr lang="en-GB" sz="3200" dirty="0" err="1" smtClean="0"/>
              <a:t>Sredstva</a:t>
            </a:r>
            <a:r>
              <a:rPr lang="en-GB" sz="3200" dirty="0" smtClean="0"/>
              <a:t>  </a:t>
            </a:r>
            <a:r>
              <a:rPr lang="en-GB" sz="3200" dirty="0" err="1"/>
              <a:t>koja</a:t>
            </a:r>
            <a:r>
              <a:rPr lang="en-GB" sz="3200" dirty="0"/>
              <a:t> </a:t>
            </a:r>
            <a:r>
              <a:rPr lang="en-GB" sz="3200" dirty="0" err="1"/>
              <a:t>olakšavaju</a:t>
            </a:r>
            <a:r>
              <a:rPr lang="en-GB" sz="3200" dirty="0"/>
              <a:t> </a:t>
            </a:r>
            <a:r>
              <a:rPr lang="en-GB" sz="3200" dirty="0" err="1" smtClean="0"/>
              <a:t>razumevanje</a:t>
            </a:r>
            <a:r>
              <a:rPr lang="en-GB" sz="3200" dirty="0" smtClean="0"/>
              <a:t> </a:t>
            </a:r>
            <a:r>
              <a:rPr lang="en-GB" sz="3200" dirty="0" err="1" smtClean="0"/>
              <a:t>dečijih</a:t>
            </a:r>
            <a:r>
              <a:rPr lang="en-GB" sz="3200" dirty="0" smtClean="0"/>
              <a:t> </a:t>
            </a:r>
            <a:r>
              <a:rPr lang="en-GB" sz="3200" dirty="0" err="1"/>
              <a:t>emocija</a:t>
            </a:r>
            <a:r>
              <a:rPr lang="en-GB" sz="3200" dirty="0"/>
              <a:t> </a:t>
            </a:r>
            <a:r>
              <a:rPr lang="en-GB" sz="3200" dirty="0" err="1"/>
              <a:t>i</a:t>
            </a:r>
            <a:r>
              <a:rPr lang="en-GB" sz="3200" dirty="0"/>
              <a:t> nude </a:t>
            </a:r>
            <a:r>
              <a:rPr lang="en-GB" sz="3200" dirty="0" err="1"/>
              <a:t>kvalitetne</a:t>
            </a:r>
            <a:r>
              <a:rPr lang="en-GB" sz="3200" dirty="0"/>
              <a:t> </a:t>
            </a:r>
            <a:r>
              <a:rPr lang="en-GB" sz="3200" dirty="0" err="1" smtClean="0"/>
              <a:t>podsticaje</a:t>
            </a:r>
            <a:r>
              <a:rPr lang="en-GB" sz="3200" dirty="0" smtClean="0"/>
              <a:t> </a:t>
            </a:r>
            <a:r>
              <a:rPr lang="en-GB" sz="3200" dirty="0" err="1"/>
              <a:t>za</a:t>
            </a:r>
            <a:r>
              <a:rPr lang="en-GB" sz="3200" dirty="0"/>
              <a:t> </a:t>
            </a:r>
            <a:r>
              <a:rPr lang="en-GB" sz="3200" dirty="0" err="1"/>
              <a:t>rad</a:t>
            </a:r>
            <a:r>
              <a:rPr lang="en-GB" sz="3200" dirty="0"/>
              <a:t> s </a:t>
            </a:r>
            <a:r>
              <a:rPr lang="en-GB" sz="3200" dirty="0" err="1" smtClean="0"/>
              <a:t>decom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vi-VN" dirty="0">
                <a:latin typeface="+mj-lt"/>
              </a:rPr>
              <a:t>razne </a:t>
            </a:r>
            <a:r>
              <a:rPr lang="vi-VN" b="1" dirty="0">
                <a:latin typeface="+mj-lt"/>
              </a:rPr>
              <a:t>priče</a:t>
            </a:r>
            <a:r>
              <a:rPr lang="vi-VN" dirty="0">
                <a:latin typeface="+mj-lt"/>
              </a:rPr>
              <a:t> za </a:t>
            </a:r>
            <a:r>
              <a:rPr lang="vi-VN" dirty="0" smtClean="0">
                <a:latin typeface="+mj-lt"/>
              </a:rPr>
              <a:t>decu </a:t>
            </a:r>
            <a:r>
              <a:rPr lang="vi-VN" dirty="0">
                <a:latin typeface="+mj-lt"/>
              </a:rPr>
              <a:t>koje obrađuju emocionalno nabijene situacije, </a:t>
            </a:r>
            <a:r>
              <a:rPr lang="vi-VN" b="1" dirty="0" smtClean="0">
                <a:latin typeface="+mj-lt"/>
              </a:rPr>
              <a:t>projektivn</a:t>
            </a:r>
            <a:r>
              <a:rPr lang="en-GB" b="1" dirty="0" smtClean="0">
                <a:latin typeface="+mj-lt"/>
              </a:rPr>
              <a:t>e</a:t>
            </a:r>
            <a:r>
              <a:rPr lang="vi-VN" b="1" dirty="0" smtClean="0">
                <a:latin typeface="+mj-lt"/>
              </a:rPr>
              <a:t> tehnik</a:t>
            </a:r>
            <a:r>
              <a:rPr lang="en-GB" b="1" dirty="0" smtClean="0">
                <a:latin typeface="+mj-lt"/>
              </a:rPr>
              <a:t>e</a:t>
            </a:r>
            <a:r>
              <a:rPr lang="vi-VN" b="1" dirty="0" smtClean="0">
                <a:latin typeface="+mj-lt"/>
              </a:rPr>
              <a:t> </a:t>
            </a:r>
            <a:r>
              <a:rPr lang="vi-VN" dirty="0">
                <a:latin typeface="+mj-lt"/>
              </a:rPr>
              <a:t>koje omogućavaju </a:t>
            </a:r>
            <a:r>
              <a:rPr lang="vi-VN" dirty="0" smtClean="0">
                <a:latin typeface="+mj-lt"/>
              </a:rPr>
              <a:t>poistovećivanje </a:t>
            </a:r>
            <a:r>
              <a:rPr lang="vi-VN" dirty="0">
                <a:latin typeface="+mj-lt"/>
              </a:rPr>
              <a:t>sa zamišljenim likovima, raznovrsne </a:t>
            </a:r>
            <a:r>
              <a:rPr lang="vi-VN" b="1" dirty="0">
                <a:latin typeface="+mj-lt"/>
              </a:rPr>
              <a:t>likovne, </a:t>
            </a:r>
            <a:r>
              <a:rPr lang="en-GB" b="1" dirty="0" err="1" smtClean="0">
                <a:latin typeface="+mj-lt"/>
              </a:rPr>
              <a:t>muzičke</a:t>
            </a:r>
            <a:r>
              <a:rPr lang="vi-VN" b="1" dirty="0" smtClean="0">
                <a:latin typeface="+mj-lt"/>
              </a:rPr>
              <a:t> </a:t>
            </a:r>
            <a:r>
              <a:rPr lang="vi-VN" b="1" dirty="0">
                <a:latin typeface="+mj-lt"/>
              </a:rPr>
              <a:t>i dramske ekspresivne tehnike</a:t>
            </a:r>
            <a:r>
              <a:rPr lang="vi-VN" dirty="0">
                <a:latin typeface="+mj-lt"/>
              </a:rPr>
              <a:t> koje omogućuju </a:t>
            </a:r>
            <a:r>
              <a:rPr lang="vi-VN" dirty="0" smtClean="0">
                <a:latin typeface="+mj-lt"/>
              </a:rPr>
              <a:t>deci opuštanje </a:t>
            </a:r>
            <a:r>
              <a:rPr lang="vi-VN" dirty="0">
                <a:latin typeface="+mj-lt"/>
              </a:rPr>
              <a:t>i proradu potisnutih </a:t>
            </a:r>
            <a:r>
              <a:rPr lang="vi-VN" dirty="0" smtClean="0">
                <a:latin typeface="+mj-lt"/>
              </a:rPr>
              <a:t>oseća</a:t>
            </a:r>
            <a:r>
              <a:rPr lang="en-GB" dirty="0" smtClean="0">
                <a:latin typeface="+mj-lt"/>
              </a:rPr>
              <a:t>n</a:t>
            </a:r>
            <a:r>
              <a:rPr lang="vi-VN" dirty="0" smtClean="0">
                <a:latin typeface="+mj-lt"/>
              </a:rPr>
              <a:t>ja</a:t>
            </a:r>
            <a:r>
              <a:rPr lang="vi-VN" dirty="0">
                <a:latin typeface="+mj-lt"/>
              </a:rPr>
              <a:t>, relaksirajuće i </a:t>
            </a:r>
            <a:r>
              <a:rPr lang="en-GB" dirty="0" err="1" smtClean="0">
                <a:latin typeface="+mj-lt"/>
              </a:rPr>
              <a:t>fizičke</a:t>
            </a:r>
            <a:r>
              <a:rPr lang="vi-VN" dirty="0" smtClean="0">
                <a:latin typeface="+mj-lt"/>
              </a:rPr>
              <a:t> </a:t>
            </a:r>
            <a:r>
              <a:rPr lang="vi-VN" dirty="0">
                <a:latin typeface="+mj-lt"/>
              </a:rPr>
              <a:t>aktivnosti koje </a:t>
            </a:r>
            <a:r>
              <a:rPr lang="vi-VN" dirty="0" smtClean="0">
                <a:latin typeface="+mj-lt"/>
              </a:rPr>
              <a:t>omoguć</a:t>
            </a:r>
            <a:r>
              <a:rPr lang="en-GB" dirty="0" err="1" smtClean="0">
                <a:latin typeface="+mj-lt"/>
              </a:rPr>
              <a:t>avaju</a:t>
            </a:r>
            <a:r>
              <a:rPr lang="en-GB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opuštanje </a:t>
            </a:r>
            <a:r>
              <a:rPr lang="vi-VN" dirty="0">
                <a:latin typeface="+mj-lt"/>
              </a:rPr>
              <a:t>ili pražnjenje nakupljene napetosti. </a:t>
            </a:r>
            <a:r>
              <a:rPr lang="en-GB" b="1" dirty="0" err="1" smtClean="0">
                <a:latin typeface="+mj-lt"/>
              </a:rPr>
              <a:t>Crtež</a:t>
            </a:r>
            <a:r>
              <a:rPr lang="en-GB" b="1" dirty="0" smtClean="0">
                <a:latin typeface="+mj-lt"/>
              </a:rPr>
              <a:t>, </a:t>
            </a:r>
            <a:r>
              <a:rPr lang="en-GB" b="1" dirty="0" err="1" smtClean="0">
                <a:latin typeface="+mj-lt"/>
              </a:rPr>
              <a:t>Igra</a:t>
            </a:r>
            <a:r>
              <a:rPr lang="en-GB" dirty="0" smtClean="0">
                <a:latin typeface="+mj-lt"/>
              </a:rPr>
              <a:t>....</a:t>
            </a:r>
            <a:endParaRPr lang="en-GB" dirty="0" smtClean="0">
              <a:latin typeface="+mj-lt"/>
            </a:endParaRPr>
          </a:p>
          <a:p>
            <a:r>
              <a:rPr lang="vi-VN" dirty="0" smtClean="0">
                <a:latin typeface="+mj-lt"/>
              </a:rPr>
              <a:t>Koriste </a:t>
            </a:r>
            <a:r>
              <a:rPr lang="vi-VN" dirty="0">
                <a:latin typeface="+mj-lt"/>
              </a:rPr>
              <a:t>se za </a:t>
            </a:r>
            <a:r>
              <a:rPr lang="vi-VN" dirty="0" smtClean="0">
                <a:latin typeface="+mj-lt"/>
              </a:rPr>
              <a:t>emocionalno </a:t>
            </a:r>
            <a:r>
              <a:rPr lang="vi-VN" dirty="0">
                <a:latin typeface="+mj-lt"/>
              </a:rPr>
              <a:t>"</a:t>
            </a:r>
            <a:r>
              <a:rPr lang="vi-VN" dirty="0" smtClean="0">
                <a:latin typeface="+mj-lt"/>
              </a:rPr>
              <a:t>opismenjavanj</a:t>
            </a:r>
            <a:r>
              <a:rPr lang="en-GB" dirty="0" smtClean="0">
                <a:latin typeface="+mj-lt"/>
              </a:rPr>
              <a:t>e</a:t>
            </a:r>
            <a:r>
              <a:rPr lang="vi-VN" dirty="0" smtClean="0">
                <a:latin typeface="+mj-lt"/>
              </a:rPr>
              <a:t>“, prevencij</a:t>
            </a:r>
            <a:r>
              <a:rPr lang="en-GB" dirty="0" smtClean="0">
                <a:latin typeface="+mj-lt"/>
              </a:rPr>
              <a:t>u</a:t>
            </a:r>
            <a:r>
              <a:rPr lang="vi-VN" dirty="0" smtClean="0">
                <a:latin typeface="+mj-lt"/>
              </a:rPr>
              <a:t> </a:t>
            </a:r>
            <a:r>
              <a:rPr lang="vi-VN" dirty="0">
                <a:latin typeface="+mj-lt"/>
              </a:rPr>
              <a:t>emocionalnih poteškoća i sredstvo su za rad s </a:t>
            </a:r>
            <a:r>
              <a:rPr lang="vi-VN" dirty="0" smtClean="0">
                <a:latin typeface="+mj-lt"/>
              </a:rPr>
              <a:t>decom </a:t>
            </a:r>
            <a:r>
              <a:rPr lang="vi-VN" dirty="0">
                <a:latin typeface="+mj-lt"/>
              </a:rPr>
              <a:t>koja pokazuju izražena odstupanja u emocionalnom izražavanju</a:t>
            </a:r>
            <a:r>
              <a:rPr lang="vi-VN" dirty="0"/>
              <a:t>. 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811</Words>
  <Application>Microsoft Office PowerPoint</Application>
  <PresentationFormat>On-screen Show (4:3)</PresentationFormat>
  <Paragraphs>54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Emocionalna regulacija i afektivna vezanost</vt:lpstr>
      <vt:lpstr>Slide 2</vt:lpstr>
      <vt:lpstr>Slide 3</vt:lpstr>
      <vt:lpstr>Slide 4</vt:lpstr>
      <vt:lpstr>Šta je nasleđeno a šta se uči?</vt:lpstr>
      <vt:lpstr>Slide 6</vt:lpstr>
      <vt:lpstr> Dete treba pomoć odraslih da bi: </vt:lpstr>
      <vt:lpstr>Slide 8</vt:lpstr>
      <vt:lpstr>Sredstva  koja olakšavaju razumevanje dečijih emocija i nude kvalitetne podsticaje za rad s decom</vt:lpstr>
      <vt:lpstr>Slide 10</vt:lpstr>
      <vt:lpstr>Slide 11</vt:lpstr>
      <vt:lpstr>Slide 12</vt:lpstr>
      <vt:lpstr>Slide 13</vt:lpstr>
      <vt:lpstr>Tri procesa koji stoje u osnovi emoc.regulacije</vt:lpstr>
      <vt:lpstr>Slide 15</vt:lpstr>
      <vt:lpstr>Primeri iz vrtića?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Emocionalni i socijalni razvoj</dc:title>
  <dc:creator>AS</dc:creator>
  <cp:lastModifiedBy>AS</cp:lastModifiedBy>
  <cp:revision>4</cp:revision>
  <dcterms:created xsi:type="dcterms:W3CDTF">2021-11-27T09:56:08Z</dcterms:created>
  <dcterms:modified xsi:type="dcterms:W3CDTF">2021-12-02T08:00:07Z</dcterms:modified>
</cp:coreProperties>
</file>